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xml"/>
  <Override PartName="/customXml/item1.xml" ContentType="application/xml"/>
  <Override PartName="/customXml/itemProps1.xml" ContentType="application/vnd.openxmlformats-officedocument.customXmlProperties+xml"/>
  <Override PartName="/customXml/item2.xml" ContentType="application/xml"/>
  <Override PartName="/customXml/_rels/item1.xml.rels" ContentType="application/vnd.openxmlformats-package.relationships+xml"/>
  <Override PartName="/customXml/_rels/item2.xml.rels" ContentType="application/vnd.openxmlformats-package.relationships+xml"/>
  <Override PartName="/customXml/_rels/item3.xml.rels" ContentType="application/vnd.openxmlformats-package.relationships+xml"/>
  <Override PartName="/customXml/itemProps2.xml" ContentType="application/vnd.openxmlformats-officedocument.customXmlProperties+xml"/>
  <Override PartName="/customXml/item3.xml" ContentType="application/xml"/>
  <Override PartName="/customXml/itemProps3.xml" ContentType="application/vnd.openxmlformats-officedocument.customXml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_rels/notesSlide9.xml.rels" ContentType="application/vnd.openxmlformats-package.relationships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22.xml.rels" ContentType="application/vnd.openxmlformats-package.relationships+xml"/>
  <Override PartName="/ppt/notesSlides/_rels/notesSlide24.xml.rels" ContentType="application/vnd.openxmlformats-package.relationships+xml"/>
  <Override PartName="/ppt/notesSlides/_rels/notesSlide25.xml.rels" ContentType="application/vnd.openxmlformats-package.relationships+xml"/>
  <Override PartName="/ppt/notesSlides/_rels/notesSlide26.xml.rels" ContentType="application/vnd.openxmlformats-package.relationships+xml"/>
  <Override PartName="/ppt/notesSlides/_rels/notesSlide27.xml.rels" ContentType="application/vnd.openxmlformats-package.relationships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media/image19.png" ContentType="image/png"/>
  <Override PartName="/ppt/media/image20.png" ContentType="image/png"/>
  <Override PartName="/ppt/media/image21.png" ContentType="image/png"/>
  <Override PartName="/ppt/media/image22.png" ContentType="image/png"/>
  <Override PartName="/ppt/media/image23.png" ContentType="image/png"/>
  <Override PartName="/ppt/media/image24.png" ContentType="image/png"/>
  <Override PartName="/ppt/media/image25.png" ContentType="image/png"/>
  <Override PartName="/ppt/media/image26.png" ContentType="image/png"/>
  <Override PartName="/ppt/media/image27.png" ContentType="image/png"/>
  <Override PartName="/ppt/media/image28.png" ContentType="image/png"/>
  <Override PartName="/ppt/media/image29.png" ContentType="image/png"/>
  <Override PartName="/ppt/media/image30.png" ContentType="image/png"/>
  <Override PartName="/ppt/media/image31.png" ContentType="image/png"/>
  <Override PartName="/ppt/media/image32.png" ContentType="image/png"/>
  <Override PartName="/ppt/media/image33.png" ContentType="image/png"/>
  <Override PartName="/ppt/media/image34.png" ContentType="image/png"/>
  <Override PartName="/ppt/media/image35.png" ContentType="image/png"/>
  <Override PartName="/ppt/media/image36.png" ContentType="image/png"/>
  <Override PartName="/ppt/media/image37.png" ContentType="image/png"/>
  <Override PartName="/ppt/media/image38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microsoft.com/office/2020/02/relationships/classificationlabels" Target="docMetadata/LabelInfo.xml"/><Relationship Id="rId8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x="10691813" cy="7559675"/>
  <p:notesSz cx="9928225" cy="679767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Univers for KPMG"/>
              </a:rPr>
              <a:t>Cliquez pour déplacer la diapo</a:t>
            </a:r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fr-FR" sz="2000" spc="-1" strike="noStrike">
                <a:latin typeface="Arial"/>
              </a:rPr>
              <a:t>Cliquez pour modifier le format des notes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fr-FR" sz="1400" spc="-1" strike="noStrike">
                <a:latin typeface="Times New Roman"/>
              </a:rPr>
              <a:t>&lt;en-tête&gt;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r">
              <a:buNone/>
            </a:pPr>
            <a:r>
              <a:rPr b="0" lang="fr-FR" sz="1400" spc="-1" strike="noStrike">
                <a:latin typeface="Times New Roman"/>
              </a:rPr>
              <a:t>&lt;date/heure&gt;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13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0" lang="fr-FR" sz="1400" spc="-1" strike="noStrike">
                <a:latin typeface="Times New Roman"/>
              </a:rPr>
              <a:t>&lt;pied de page&gt;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13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>
              <a:buNone/>
            </a:pPr>
            <a:fld id="{06D0F727-C937-4B4D-BF6C-4639E520D320}" type="slidenum">
              <a:rPr b="0" lang="fr-FR" sz="1400" spc="-1" strike="noStrike">
                <a:latin typeface="Times New Roman"/>
              </a:rPr>
              <a:t>&lt;numéro&gt;</a:t>
            </a:fld>
            <a:endParaRPr b="0" lang="fr-F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
</Relationships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_rels/notesSlide27.xml.rels><?xml version="1.0" encoding="UTF-8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12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13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F48448AC-0DE0-4ABB-B87F-BEBF66E053AC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36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37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8ACFB48A-DCFB-4B24-8B51-29147A69A10C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39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40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378D361A-408C-40E7-9DE2-305F95D88B3C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42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43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5BA14050-8A69-42DC-A8CC-A3B45A974034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45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46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ACA79FC7-510D-4B48-B57A-345181DF1E3E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48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49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5688ED2D-DE5B-4342-9A7E-340043B55F65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51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52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76FB6293-F1A0-4277-8A22-1CB4310E6381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54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55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D345CEC0-AB19-4D0B-8ADB-E542591A11DD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57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58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D11C1411-279E-4185-B147-B6A31C8775AF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60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61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0B01BE8C-FE4E-4336-8357-ED0328261F4A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63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64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59291CEF-8F80-4306-825A-8F314B1D1AE3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15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16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BC1762E2-AFCC-4F44-A792-177D857CB3D3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66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67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60286EA3-3BEE-4453-948C-A8D0F8E0FDA3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69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70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F1C7B9EE-9A23-4965-946F-7DF549814F51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72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73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13A5500A-2255-4098-A163-2913353B50F6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2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75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76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B015CC10-FBAD-4347-B981-A3DC21E29E47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78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79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0CBC7088-2923-4079-B664-2A4D8BD73854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2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81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82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7FEE8B41-736C-4CB6-9661-128C14FB593A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18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19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EEDB93E3-8724-4688-A1E6-ED50D85ED94E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21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22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D149CC21-CA35-4D13-AAC9-AB94BFF89D1F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24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25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D6B37CAF-2D2D-45B9-A508-2E59926D1D03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27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28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5DED44E1-CB1C-4902-8632-4C7CD85707D1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30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31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194E29AF-F745-4A27-8A0E-8255DA06FC85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PlaceHolder 1"/>
          <p:cNvSpPr>
            <a:spLocks noGrp="1"/>
          </p:cNvSpPr>
          <p:nvPr>
            <p:ph type="sldImg"/>
          </p:nvPr>
        </p:nvSpPr>
        <p:spPr>
          <a:xfrm>
            <a:off x="3341520" y="849240"/>
            <a:ext cx="3244320" cy="2293560"/>
          </a:xfrm>
          <a:prstGeom prst="rect">
            <a:avLst/>
          </a:prstGeom>
          <a:ln w="0">
            <a:noFill/>
          </a:ln>
        </p:spPr>
      </p:sp>
      <p:sp>
        <p:nvSpPr>
          <p:cNvPr id="433" name="PlaceHolder 2"/>
          <p:cNvSpPr>
            <a:spLocks noGrp="1"/>
          </p:cNvSpPr>
          <p:nvPr>
            <p:ph type="body"/>
          </p:nvPr>
        </p:nvSpPr>
        <p:spPr>
          <a:xfrm>
            <a:off x="993600" y="3270960"/>
            <a:ext cx="7940880" cy="267660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34" name="PlaceHolder 3"/>
          <p:cNvSpPr>
            <a:spLocks noGrp="1"/>
          </p:cNvSpPr>
          <p:nvPr>
            <p:ph type="sldNum"/>
          </p:nvPr>
        </p:nvSpPr>
        <p:spPr>
          <a:xfrm>
            <a:off x="5623920" y="6457680"/>
            <a:ext cx="4302360" cy="339840"/>
          </a:xfrm>
          <a:prstGeom prst="rect">
            <a:avLst/>
          </a:prstGeom>
          <a:noFill/>
          <a:ln w="0">
            <a:noFill/>
          </a:ln>
        </p:spPr>
        <p:txBody>
          <a:bodyPr lIns="85680" rIns="85680" tIns="42840" bIns="42840" anchor="b">
            <a:noAutofit/>
          </a:bodyPr>
          <a:p>
            <a:pPr algn="r">
              <a:lnSpc>
                <a:spcPct val="100000"/>
              </a:lnSpc>
              <a:buNone/>
            </a:pPr>
            <a:fld id="{A94C9FC3-D984-42BB-BF67-E5E81E005E0D}" type="slidenum">
              <a:rPr b="0" lang="en-US" sz="11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1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97135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4461480"/>
            <a:ext cx="97135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434560" y="158436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446148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434560" y="446148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312768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741480" y="1584360"/>
            <a:ext cx="312768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026120" y="1584360"/>
            <a:ext cx="312768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4461480"/>
            <a:ext cx="312768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741480" y="4461480"/>
            <a:ext cx="312768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026120" y="4461480"/>
            <a:ext cx="312768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457200" y="1584360"/>
            <a:ext cx="9713520" cy="550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9713520" cy="550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4740120" cy="550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5434560" y="1584360"/>
            <a:ext cx="4740120" cy="550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557280" y="477360"/>
            <a:ext cx="9613440" cy="429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5434560" y="1584360"/>
            <a:ext cx="4740120" cy="550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/>
          </p:nvPr>
        </p:nvSpPr>
        <p:spPr>
          <a:xfrm>
            <a:off x="457200" y="446148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584360"/>
            <a:ext cx="9713520" cy="550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4740120" cy="550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5434560" y="158436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5434560" y="446148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5434560" y="158436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457200" y="4461480"/>
            <a:ext cx="97135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97135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457200" y="4461480"/>
            <a:ext cx="97135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5434560" y="158436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457200" y="446148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/>
          </p:nvPr>
        </p:nvSpPr>
        <p:spPr>
          <a:xfrm>
            <a:off x="5434560" y="446148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312768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3741480" y="1584360"/>
            <a:ext cx="312768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7026120" y="1584360"/>
            <a:ext cx="312768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457200" y="4461480"/>
            <a:ext cx="312768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/>
          </p:nvPr>
        </p:nvSpPr>
        <p:spPr>
          <a:xfrm>
            <a:off x="3741480" y="4461480"/>
            <a:ext cx="312768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/>
          </p:nvPr>
        </p:nvSpPr>
        <p:spPr>
          <a:xfrm>
            <a:off x="7026120" y="4461480"/>
            <a:ext cx="312768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457200" y="1584360"/>
            <a:ext cx="9713520" cy="550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9713520" cy="550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4740120" cy="550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5434560" y="1584360"/>
            <a:ext cx="4740120" cy="550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9713520" cy="550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557280" y="477360"/>
            <a:ext cx="9613440" cy="429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5434560" y="1584360"/>
            <a:ext cx="4740120" cy="550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457200" y="446148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4740120" cy="550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5434560" y="158436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5434560" y="446148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5434560" y="158436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457200" y="4461480"/>
            <a:ext cx="97135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97135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457200" y="4461480"/>
            <a:ext cx="97135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5434560" y="158436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457200" y="446148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/>
          </p:nvPr>
        </p:nvSpPr>
        <p:spPr>
          <a:xfrm>
            <a:off x="5434560" y="446148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312768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3741480" y="1584360"/>
            <a:ext cx="312768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/>
          </p:nvPr>
        </p:nvSpPr>
        <p:spPr>
          <a:xfrm>
            <a:off x="7026120" y="1584360"/>
            <a:ext cx="312768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/>
          </p:nvPr>
        </p:nvSpPr>
        <p:spPr>
          <a:xfrm>
            <a:off x="457200" y="4461480"/>
            <a:ext cx="312768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125" name="PlaceHolder 6"/>
          <p:cNvSpPr>
            <a:spLocks noGrp="1"/>
          </p:cNvSpPr>
          <p:nvPr>
            <p:ph/>
          </p:nvPr>
        </p:nvSpPr>
        <p:spPr>
          <a:xfrm>
            <a:off x="3741480" y="4461480"/>
            <a:ext cx="312768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126" name="PlaceHolder 7"/>
          <p:cNvSpPr>
            <a:spLocks noGrp="1"/>
          </p:cNvSpPr>
          <p:nvPr>
            <p:ph/>
          </p:nvPr>
        </p:nvSpPr>
        <p:spPr>
          <a:xfrm>
            <a:off x="7026120" y="4461480"/>
            <a:ext cx="312768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4740120" cy="550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434560" y="1584360"/>
            <a:ext cx="4740120" cy="550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57280" y="477360"/>
            <a:ext cx="9613440" cy="429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434560" y="1584360"/>
            <a:ext cx="4740120" cy="550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446148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4740120" cy="550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434560" y="158436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434560" y="446148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58436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434560" y="1584360"/>
            <a:ext cx="47401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4461480"/>
            <a:ext cx="9713520" cy="262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Shape 8"/>
          <p:cNvSpPr/>
          <p:nvPr/>
        </p:nvSpPr>
        <p:spPr>
          <a:xfrm>
            <a:off x="8964000" y="7252200"/>
            <a:ext cx="1404360" cy="164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Shape 36"/>
          <p:cNvSpPr/>
          <p:nvPr/>
        </p:nvSpPr>
        <p:spPr>
          <a:xfrm>
            <a:off x="2952000" y="7252200"/>
            <a:ext cx="6867000" cy="2322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Shape 8"/>
          <p:cNvSpPr/>
          <p:nvPr/>
        </p:nvSpPr>
        <p:spPr>
          <a:xfrm>
            <a:off x="10147680" y="7076160"/>
            <a:ext cx="251640" cy="164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ctr">
              <a:lnSpc>
                <a:spcPct val="100000"/>
              </a:lnSpc>
              <a:buNone/>
            </a:pPr>
            <a:fld id="{16B62AC3-8182-49E8-BF61-2525A07787D1}" type="slidenum">
              <a:rPr b="0" lang="en-US" sz="1000" spc="-1" strike="noStrike">
                <a:solidFill>
                  <a:srgbClr val="00338d"/>
                </a:solidFill>
                <a:latin typeface="Arial"/>
                <a:ea typeface="Univers for KPMG Light"/>
              </a:rPr>
              <a:t>&lt;numéro&gt;</a:t>
            </a:fld>
            <a:endParaRPr b="0" lang="fr-FR" sz="1000" spc="-1" strike="noStrike">
              <a:latin typeface="Arial"/>
            </a:endParaRPr>
          </a:p>
        </p:txBody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2391120" y="1485360"/>
            <a:ext cx="7216920" cy="26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ts val="9723"/>
              </a:lnSpc>
              <a:buNone/>
            </a:pPr>
            <a:r>
              <a:rPr b="0" lang="en-US" sz="10770" spc="-1" strike="noStrike">
                <a:solidFill>
                  <a:srgbClr val="ffffff"/>
                </a:solidFill>
                <a:latin typeface="KPMG Extralight"/>
              </a:rPr>
              <a:t>Section divider two title style</a:t>
            </a:r>
            <a:endParaRPr b="0" lang="en-US" sz="1077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1220" spc="-1" strike="noStrike">
                <a:solidFill>
                  <a:srgbClr val="00338d"/>
                </a:solidFill>
                <a:latin typeface="Univers for KPMG"/>
              </a:rPr>
              <a:t>Cliquez pour éditer le format du plan de texte</a:t>
            </a:r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220" spc="-1" strike="noStrike">
                <a:solidFill>
                  <a:srgbClr val="000000"/>
                </a:solidFill>
                <a:latin typeface="Univers for KPMG Light"/>
              </a:rPr>
              <a:t>Second niveau de plan</a:t>
            </a:r>
            <a:endParaRPr b="0" lang="en-US" sz="1220" spc="-1" strike="noStrike">
              <a:solidFill>
                <a:srgbClr val="000000"/>
              </a:solidFill>
              <a:latin typeface="Univers for KPMG Light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220" spc="-1" strike="noStrike">
                <a:solidFill>
                  <a:srgbClr val="000000"/>
                </a:solidFill>
                <a:latin typeface="Univers for KPMG Light"/>
              </a:rPr>
              <a:t>Troisième niveau de plan</a:t>
            </a:r>
            <a:endParaRPr b="0" lang="en-US" sz="1220" spc="-1" strike="noStrike">
              <a:solidFill>
                <a:srgbClr val="000000"/>
              </a:solidFill>
              <a:latin typeface="Univers for KPMG Light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220" spc="-1" strike="noStrike">
                <a:solidFill>
                  <a:srgbClr val="000000"/>
                </a:solidFill>
                <a:latin typeface="Univers for KPMG Light"/>
              </a:rPr>
              <a:t>Quatrième niveau de plan</a:t>
            </a:r>
            <a:endParaRPr b="0" lang="en-US" sz="1220" spc="-1" strike="noStrike">
              <a:solidFill>
                <a:srgbClr val="000000"/>
              </a:solidFill>
              <a:latin typeface="Univers for KPMG Light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Univers for KPMG Light"/>
              </a:rPr>
              <a:t>Cinquième niveau de plan</a:t>
            </a:r>
            <a:endParaRPr b="0" lang="en-US" sz="2000" spc="-1" strike="noStrike">
              <a:solidFill>
                <a:srgbClr val="000000"/>
              </a:solidFill>
              <a:latin typeface="Univers for KPMG Light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Univers for KPMG Light"/>
              </a:rPr>
              <a:t>Sixième niveau de plan</a:t>
            </a:r>
            <a:endParaRPr b="0" lang="en-US" sz="2000" spc="-1" strike="noStrike">
              <a:solidFill>
                <a:srgbClr val="000000"/>
              </a:solidFill>
              <a:latin typeface="Univers for KPMG Light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Univers for KPMG Light"/>
              </a:rPr>
              <a:t>Septième niveau de plan</a:t>
            </a:r>
            <a:endParaRPr b="0" lang="en-US" sz="2000" spc="-1" strike="noStrike">
              <a:solidFill>
                <a:srgbClr val="000000"/>
              </a:solidFill>
              <a:latin typeface="Univers for KPMG Ligh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8"/>
          <p:cNvSpPr/>
          <p:nvPr/>
        </p:nvSpPr>
        <p:spPr>
          <a:xfrm>
            <a:off x="8964000" y="7252200"/>
            <a:ext cx="1404360" cy="164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Shape 36"/>
          <p:cNvSpPr/>
          <p:nvPr/>
        </p:nvSpPr>
        <p:spPr>
          <a:xfrm>
            <a:off x="2952000" y="7252200"/>
            <a:ext cx="6867000" cy="2322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Shape 8"/>
          <p:cNvSpPr/>
          <p:nvPr/>
        </p:nvSpPr>
        <p:spPr>
          <a:xfrm>
            <a:off x="10147680" y="7076160"/>
            <a:ext cx="251640" cy="164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ctr">
              <a:lnSpc>
                <a:spcPct val="100000"/>
              </a:lnSpc>
              <a:buNone/>
            </a:pPr>
            <a:fld id="{AC1B9580-21C7-4CDB-9405-22DDD8B479E6}" type="slidenum">
              <a:rPr b="0" lang="en-US" sz="1000" spc="-1" strike="noStrike">
                <a:solidFill>
                  <a:srgbClr val="00338d"/>
                </a:solidFill>
                <a:latin typeface="Arial"/>
                <a:ea typeface="Univers for KPMG Light"/>
              </a:rPr>
              <a:t>&lt;numéro&gt;</a:t>
            </a:fld>
            <a:endParaRPr b="0" lang="fr-FR" sz="1000" spc="-1" strike="noStrike">
              <a:latin typeface="Arial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57280" y="477360"/>
            <a:ext cx="9613440" cy="9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en-US" sz="5950" spc="-1" strike="noStrike">
                <a:solidFill>
                  <a:srgbClr val="00338d"/>
                </a:solidFill>
                <a:latin typeface="KPMG Extralight"/>
              </a:rPr>
              <a:t>Click to edit Master title style</a:t>
            </a:r>
            <a:endParaRPr b="0" lang="en-US" sz="595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584360"/>
            <a:ext cx="9713520" cy="5508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100000"/>
              </a:lnSpc>
              <a:spcBef>
                <a:spcPts val="1800"/>
              </a:spcBef>
              <a:spcAft>
                <a:spcPts val="601"/>
              </a:spcAft>
              <a:buNone/>
            </a:pPr>
            <a:r>
              <a:rPr b="1" lang="fr-FR" sz="1220" spc="-1" strike="noStrike">
                <a:solidFill>
                  <a:srgbClr val="000000"/>
                </a:solidFill>
                <a:latin typeface="Arial"/>
              </a:rPr>
              <a:t>Modifiez les styles du texte du masque</a:t>
            </a:r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  <a:p>
            <a:pPr>
              <a:lnSpc>
                <a:spcPct val="100000"/>
              </a:lnSpc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fr-FR" sz="1220" spc="-1" strike="noStrike">
                <a:solidFill>
                  <a:srgbClr val="000000"/>
                </a:solidFill>
                <a:latin typeface="Univers for KPMG Light"/>
              </a:rPr>
              <a:t>Deuxième niveau</a:t>
            </a:r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  <a:p>
            <a:pPr lvl="2" marL="315000" indent="-312480">
              <a:lnSpc>
                <a:spcPct val="100000"/>
              </a:lnSpc>
              <a:spcAft>
                <a:spcPts val="300"/>
              </a:spcAft>
              <a:buClr>
                <a:srgbClr val="00338d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fr-FR" sz="1220" spc="-1" strike="noStrike">
                <a:solidFill>
                  <a:srgbClr val="000000"/>
                </a:solidFill>
                <a:latin typeface="Univers for KPMG Light"/>
              </a:rPr>
              <a:t>Troisième niveau</a:t>
            </a:r>
            <a:endParaRPr b="0" lang="en-US" sz="1220" spc="-1" strike="noStrike">
              <a:solidFill>
                <a:srgbClr val="000000"/>
              </a:solidFill>
              <a:latin typeface="Univers for KPMG Light"/>
            </a:endParaRPr>
          </a:p>
          <a:p>
            <a:pPr lvl="4" marL="988560" indent="-312480">
              <a:lnSpc>
                <a:spcPct val="100000"/>
              </a:lnSpc>
              <a:spcAft>
                <a:spcPts val="300"/>
              </a:spcAft>
              <a:buClr>
                <a:srgbClr val="00338d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1220" spc="-1" strike="noStrike">
                <a:solidFill>
                  <a:srgbClr val="000000"/>
                </a:solidFill>
                <a:latin typeface="Univers for KPMG Light"/>
              </a:rPr>
              <a:t>Quatrième niveau</a:t>
            </a:r>
            <a:endParaRPr b="0" lang="en-US" sz="1220" spc="-1" strike="noStrike">
              <a:solidFill>
                <a:srgbClr val="000000"/>
              </a:solidFill>
              <a:latin typeface="Univers for KPMG Light"/>
            </a:endParaRPr>
          </a:p>
        </p:txBody>
      </p:sp>
      <p:sp>
        <p:nvSpPr>
          <p:cNvPr id="46" name="Shape 8"/>
          <p:cNvSpPr/>
          <p:nvPr/>
        </p:nvSpPr>
        <p:spPr>
          <a:xfrm>
            <a:off x="10147680" y="7076160"/>
            <a:ext cx="251640" cy="164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ctr">
              <a:lnSpc>
                <a:spcPct val="100000"/>
              </a:lnSpc>
              <a:buNone/>
            </a:pPr>
            <a:fld id="{5B571B32-1A25-4A27-9D1D-AB0498B9AAF6}" type="slidenum">
              <a:rPr b="0" lang="en-US" sz="700" spc="-1" strike="noStrike">
                <a:solidFill>
                  <a:srgbClr val="a6a6a6"/>
                </a:solidFill>
                <a:latin typeface="Arial"/>
                <a:ea typeface="Univers for KPMG Light"/>
              </a:rPr>
              <a:t>&lt;numéro&gt;</a:t>
            </a:fld>
            <a:endParaRPr b="0" lang="fr-FR" sz="7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"/>
          <p:cNvSpPr/>
          <p:nvPr/>
        </p:nvSpPr>
        <p:spPr>
          <a:xfrm>
            <a:off x="8964000" y="7252200"/>
            <a:ext cx="1404360" cy="164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4" name="Shape 36"/>
          <p:cNvSpPr/>
          <p:nvPr/>
        </p:nvSpPr>
        <p:spPr>
          <a:xfrm>
            <a:off x="2952000" y="7252200"/>
            <a:ext cx="6867000" cy="2322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Shape 8"/>
          <p:cNvSpPr/>
          <p:nvPr/>
        </p:nvSpPr>
        <p:spPr>
          <a:xfrm>
            <a:off x="10147680" y="7076160"/>
            <a:ext cx="251640" cy="164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ctr">
              <a:lnSpc>
                <a:spcPct val="100000"/>
              </a:lnSpc>
              <a:buNone/>
            </a:pPr>
            <a:fld id="{86AE1730-D1DC-4C09-A562-BED8AFAA34D1}" type="slidenum">
              <a:rPr b="0" lang="en-US" sz="1000" spc="-1" strike="noStrike">
                <a:solidFill>
                  <a:srgbClr val="00338d"/>
                </a:solidFill>
                <a:latin typeface="Arial"/>
                <a:ea typeface="Univers for KPMG Light"/>
              </a:rPr>
              <a:t>&lt;numéro&gt;</a:t>
            </a:fld>
            <a:endParaRPr b="0" lang="fr-FR" sz="1000" spc="-1" strike="noStrike">
              <a:latin typeface="Arial"/>
            </a:endParaRPr>
          </a:p>
        </p:txBody>
      </p:sp>
      <p:sp>
        <p:nvSpPr>
          <p:cNvPr id="86" name="object 3"/>
          <p:cNvSpPr/>
          <p:nvPr/>
        </p:nvSpPr>
        <p:spPr>
          <a:xfrm>
            <a:off x="0" y="0"/>
            <a:ext cx="10691280" cy="7559280"/>
          </a:xfrm>
          <a:custGeom>
            <a:avLst/>
            <a:gdLst/>
            <a:ahLst/>
            <a:rect l="l" t="t" r="r" b="b"/>
            <a:pathLst>
              <a:path w="1742046" h="7772400">
                <a:moveTo>
                  <a:pt x="0" y="7772400"/>
                </a:moveTo>
                <a:lnTo>
                  <a:pt x="1742046" y="7772400"/>
                </a:lnTo>
                <a:lnTo>
                  <a:pt x="174204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rgbClr val="0091d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87" name="Picture 6" descr=""/>
          <p:cNvPicPr/>
          <p:nvPr/>
        </p:nvPicPr>
        <p:blipFill>
          <a:blip r:embed="rId2"/>
          <a:srcRect l="-311" t="20391" r="0" b="21196"/>
          <a:stretch/>
        </p:blipFill>
        <p:spPr>
          <a:xfrm>
            <a:off x="2259720" y="747720"/>
            <a:ext cx="1367280" cy="554040"/>
          </a:xfrm>
          <a:prstGeom prst="rect">
            <a:avLst/>
          </a:prstGeom>
          <a:ln w="0">
            <a:noFill/>
          </a:ln>
        </p:spPr>
      </p:pic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2391120" y="1485360"/>
            <a:ext cx="7241040" cy="4082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12130" spc="-1" strike="noStrike">
                <a:solidFill>
                  <a:srgbClr val="ffffff"/>
                </a:solidFill>
                <a:latin typeface="KPMG Extralight"/>
              </a:rPr>
              <a:t>Modifiez le style du titre</a:t>
            </a:r>
            <a:endParaRPr b="0" lang="en-US" sz="1213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89" name="object 3"/>
          <p:cNvSpPr/>
          <p:nvPr/>
        </p:nvSpPr>
        <p:spPr>
          <a:xfrm>
            <a:off x="0" y="0"/>
            <a:ext cx="1856160" cy="7559280"/>
          </a:xfrm>
          <a:custGeom>
            <a:avLst/>
            <a:gdLst/>
            <a:ahLst/>
            <a:rect l="l" t="t" r="r" b="b"/>
            <a:pathLst>
              <a:path w="1742046" h="7772400">
                <a:moveTo>
                  <a:pt x="0" y="7772400"/>
                </a:moveTo>
                <a:lnTo>
                  <a:pt x="1742046" y="7772400"/>
                </a:lnTo>
                <a:lnTo>
                  <a:pt x="174204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rgbClr val="00338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2387160" y="5595120"/>
            <a:ext cx="7208640" cy="279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100000"/>
              </a:lnSpc>
              <a:spcBef>
                <a:spcPts val="309"/>
              </a:spcBef>
              <a:buNone/>
            </a:pPr>
            <a:r>
              <a:rPr b="1" lang="fr-FR" sz="1220" spc="-1" strike="noStrike">
                <a:solidFill>
                  <a:srgbClr val="ffffff"/>
                </a:solidFill>
                <a:latin typeface="Univers for KPMG Light"/>
              </a:rPr>
              <a:t>Modifiez les styles du texte du masque</a:t>
            </a:r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slideLayout" Target="../slideLayouts/slideLayout13.xml"/><Relationship Id="rId4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6" Type="http://schemas.openxmlformats.org/officeDocument/2006/relationships/slideLayout" Target="../slideLayouts/slideLayout13.xml"/><Relationship Id="rId7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20.png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7" Type="http://schemas.openxmlformats.org/officeDocument/2006/relationships/slideLayout" Target="../slideLayouts/slideLayout13.xml"/><Relationship Id="rId8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26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27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28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29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30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31.png"/><Relationship Id="rId2" Type="http://schemas.openxmlformats.org/officeDocument/2006/relationships/image" Target="../media/image32.png"/><Relationship Id="rId3" Type="http://schemas.openxmlformats.org/officeDocument/2006/relationships/image" Target="../media/image33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2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34.png"/><Relationship Id="rId2" Type="http://schemas.openxmlformats.org/officeDocument/2006/relationships/hyperlink" Target="mailto:Mathieu.Fechtmeister@developpement-durable.gouv.fr" TargetMode="External"/><Relationship Id="rId3" Type="http://schemas.openxmlformats.org/officeDocument/2006/relationships/image" Target="../media/image35.png"/><Relationship Id="rId4" Type="http://schemas.openxmlformats.org/officeDocument/2006/relationships/hyperlink" Target="mailto:mventurelli@arhlmpacacorse.com" TargetMode="External"/><Relationship Id="rId5" Type="http://schemas.openxmlformats.org/officeDocument/2006/relationships/image" Target="../media/image36.png"/><Relationship Id="rId6" Type="http://schemas.openxmlformats.org/officeDocument/2006/relationships/slideLayout" Target="../slideLayouts/slideLayout13.xml"/><Relationship Id="rId7" Type="http://schemas.openxmlformats.org/officeDocument/2006/relationships/notesSlide" Target="../notesSlides/notesSlide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37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image" Target="../media/image38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tangle 2"/>
          <p:cNvSpPr/>
          <p:nvPr/>
        </p:nvSpPr>
        <p:spPr>
          <a:xfrm>
            <a:off x="0" y="0"/>
            <a:ext cx="10691280" cy="5195520"/>
          </a:xfrm>
          <a:prstGeom prst="rect">
            <a:avLst/>
          </a:prstGeom>
          <a:solidFill>
            <a:schemeClr val="bg1">
              <a:lumMod val="95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ZoneTexte 5"/>
          <p:cNvSpPr/>
          <p:nvPr/>
        </p:nvSpPr>
        <p:spPr>
          <a:xfrm>
            <a:off x="231480" y="5447520"/>
            <a:ext cx="6564240" cy="1789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59040" rIns="59040" tIns="59040" bIns="59040" anchor="t">
            <a:noAutofit/>
          </a:bodyPr>
          <a:p>
            <a:pPr>
              <a:lnSpc>
                <a:spcPct val="100000"/>
              </a:lnSpc>
              <a:spcAft>
                <a:spcPts val="649"/>
              </a:spcAft>
              <a:buNone/>
            </a:pPr>
            <a:r>
              <a:rPr b="1" lang="fr-FR" sz="2400" spc="-1" strike="noStrike">
                <a:solidFill>
                  <a:srgbClr val="00338d"/>
                </a:solidFill>
                <a:latin typeface="Arial"/>
              </a:rPr>
              <a:t>Webinaire : Présentation de la Gestion en flux </a:t>
            </a:r>
            <a:endParaRPr b="0" lang="fr-FR" sz="2400" spc="-1" strike="noStrike">
              <a:latin typeface="Arial"/>
            </a:endParaRPr>
          </a:p>
        </p:txBody>
      </p:sp>
      <p:pic>
        <p:nvPicPr>
          <p:cNvPr id="135" name="Picture 2" descr="Dreal - Provence Alpes Côte d'Azur"/>
          <p:cNvPicPr/>
          <p:nvPr/>
        </p:nvPicPr>
        <p:blipFill>
          <a:blip r:embed="rId1"/>
          <a:stretch/>
        </p:blipFill>
        <p:spPr>
          <a:xfrm>
            <a:off x="8017200" y="5242320"/>
            <a:ext cx="2142720" cy="2142720"/>
          </a:xfrm>
          <a:prstGeom prst="rect">
            <a:avLst/>
          </a:prstGeom>
          <a:ln w="0">
            <a:noFill/>
          </a:ln>
        </p:spPr>
      </p:pic>
      <p:pic>
        <p:nvPicPr>
          <p:cNvPr id="136" name="Picture 2" descr=""/>
          <p:cNvPicPr/>
          <p:nvPr/>
        </p:nvPicPr>
        <p:blipFill>
          <a:blip r:embed="rId2"/>
          <a:stretch/>
        </p:blipFill>
        <p:spPr>
          <a:xfrm>
            <a:off x="443160" y="6687360"/>
            <a:ext cx="1285200" cy="697680"/>
          </a:xfrm>
          <a:prstGeom prst="rect">
            <a:avLst/>
          </a:prstGeom>
          <a:ln w="0">
            <a:noFill/>
          </a:ln>
        </p:spPr>
      </p:pic>
      <p:sp>
        <p:nvSpPr>
          <p:cNvPr id="137" name="ZoneTexte 6"/>
          <p:cNvSpPr/>
          <p:nvPr/>
        </p:nvSpPr>
        <p:spPr>
          <a:xfrm>
            <a:off x="1301400" y="757080"/>
            <a:ext cx="7793280" cy="3137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4000" spc="-1" strike="noStrike">
                <a:solidFill>
                  <a:srgbClr val="005eb8"/>
                </a:solidFill>
                <a:latin typeface="Univers for KPMG"/>
              </a:rPr>
              <a:t>BIENVENUE</a:t>
            </a:r>
            <a:endParaRPr b="0" lang="fr-FR" sz="4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fr-FR" sz="4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5eb8"/>
                </a:solidFill>
                <a:latin typeface="Univers for KPMG"/>
              </a:rPr>
              <a:t>La réunion démarrera à 10h00. Merci de votre patience. </a:t>
            </a:r>
            <a:endParaRPr b="0" lang="fr-FR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fr-FR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2400" spc="-1" strike="noStrike">
                <a:solidFill>
                  <a:srgbClr val="005eb8"/>
                </a:solidFill>
                <a:latin typeface="Univers for KPMG"/>
              </a:rPr>
              <a:t>Nous vous invitons à couper vos micros lorsque vous ne prenez pas la parole. </a:t>
            </a:r>
            <a:endParaRPr b="0" lang="fr-F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La gestion en flux 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Les principes de la réforme : Un changement de paradigme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197" name="Rectangle 14"/>
          <p:cNvSpPr/>
          <p:nvPr/>
        </p:nvSpPr>
        <p:spPr>
          <a:xfrm>
            <a:off x="11588760" y="4222440"/>
            <a:ext cx="974880" cy="2854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800" spc="-1" strike="noStrike">
                <a:solidFill>
                  <a:srgbClr val="ffffff"/>
                </a:solidFill>
                <a:latin typeface="Calibri"/>
              </a:rPr>
              <a:t>Etat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198" name="ZoneTexte 15"/>
          <p:cNvSpPr/>
          <p:nvPr/>
        </p:nvSpPr>
        <p:spPr>
          <a:xfrm>
            <a:off x="16217640" y="4073760"/>
            <a:ext cx="3455640" cy="1369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Univers for KPMG"/>
              </a:rPr>
              <a:t>Acquièrent des </a:t>
            </a:r>
            <a:r>
              <a:rPr b="1" lang="fr-FR" sz="1400" spc="-1" strike="noStrike">
                <a:solidFill>
                  <a:srgbClr val="000000"/>
                </a:solidFill>
                <a:latin typeface="Univers for KPMG"/>
              </a:rPr>
              <a:t>droits de désignation de candidats sur une </a:t>
            </a:r>
            <a:r>
              <a:rPr b="1" lang="fr-FR" sz="1400" spc="-1" strike="noStrike" u="sng">
                <a:solidFill>
                  <a:srgbClr val="00338d"/>
                </a:solidFill>
                <a:uFillTx/>
                <a:latin typeface="Univers for KPMG"/>
              </a:rPr>
              <a:t>part des logements </a:t>
            </a:r>
            <a:r>
              <a:rPr b="1" lang="fr-FR" sz="1400" spc="-1" strike="noStrike">
                <a:solidFill>
                  <a:srgbClr val="00338d"/>
                </a:solidFill>
                <a:latin typeface="Univers for KPMG"/>
              </a:rPr>
              <a:t>libérés annuellement </a:t>
            </a:r>
            <a:r>
              <a:rPr b="0" lang="fr-FR" sz="1400" spc="-1" strike="noStrike">
                <a:solidFill>
                  <a:srgbClr val="000000"/>
                </a:solidFill>
                <a:latin typeface="Univers for KPMG"/>
              </a:rPr>
              <a:t>: chaque fois qu’un logement se libère </a:t>
            </a:r>
            <a:r>
              <a:rPr b="1" lang="fr-FR" sz="1400" spc="-1" strike="noStrike">
                <a:solidFill>
                  <a:srgbClr val="000000"/>
                </a:solidFill>
                <a:latin typeface="Univers for KPMG"/>
              </a:rPr>
              <a:t>le bailleur l’affecte à un réservataire, en fonction des droits de chacun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199" name="Rectangle 16"/>
          <p:cNvSpPr/>
          <p:nvPr/>
        </p:nvSpPr>
        <p:spPr>
          <a:xfrm>
            <a:off x="11588760" y="3874320"/>
            <a:ext cx="2278800" cy="2854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800" spc="-1" strike="noStrike">
                <a:solidFill>
                  <a:srgbClr val="ffffff"/>
                </a:solidFill>
                <a:latin typeface="Calibri"/>
              </a:rPr>
              <a:t>Collectivités 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00" name="Rectangle 18"/>
          <p:cNvSpPr/>
          <p:nvPr/>
        </p:nvSpPr>
        <p:spPr>
          <a:xfrm>
            <a:off x="12648960" y="4222440"/>
            <a:ext cx="1218600" cy="641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800" spc="-1" strike="noStrike">
                <a:solidFill>
                  <a:srgbClr val="ffffff"/>
                </a:solidFill>
                <a:latin typeface="Calibri"/>
              </a:rPr>
              <a:t>Action Logement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01" name="Rectangle 19"/>
          <p:cNvSpPr/>
          <p:nvPr/>
        </p:nvSpPr>
        <p:spPr>
          <a:xfrm>
            <a:off x="11588760" y="4578480"/>
            <a:ext cx="974880" cy="2854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800" spc="-1" strike="noStrike">
                <a:solidFill>
                  <a:srgbClr val="ffffff"/>
                </a:solidFill>
                <a:latin typeface="Calibri"/>
              </a:rPr>
              <a:t>Autres 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02" name="Rectangle 20"/>
          <p:cNvSpPr/>
          <p:nvPr/>
        </p:nvSpPr>
        <p:spPr>
          <a:xfrm>
            <a:off x="11588760" y="3526200"/>
            <a:ext cx="2278800" cy="285480"/>
          </a:xfrm>
          <a:prstGeom prst="rect">
            <a:avLst/>
          </a:prstGeom>
          <a:solidFill>
            <a:schemeClr val="bg1"/>
          </a:solidFill>
          <a:ln w="25400">
            <a:solidFill>
              <a:srgbClr val="00338d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800" spc="-1" strike="noStrike">
                <a:latin typeface="Calibri"/>
              </a:rPr>
              <a:t>Réservataires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03" name="Flèche : droite 21"/>
          <p:cNvSpPr/>
          <p:nvPr/>
        </p:nvSpPr>
        <p:spPr>
          <a:xfrm>
            <a:off x="14097960" y="3379320"/>
            <a:ext cx="2009160" cy="176508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4" name="ZoneTexte 22"/>
          <p:cNvSpPr/>
          <p:nvPr/>
        </p:nvSpPr>
        <p:spPr>
          <a:xfrm>
            <a:off x="14118120" y="3897000"/>
            <a:ext cx="1595880" cy="72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Calibri"/>
              </a:rPr>
              <a:t>Soutiennent la programmation de logements sociaux  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205" name="ZoneTexte 23"/>
          <p:cNvSpPr/>
          <p:nvPr/>
        </p:nvSpPr>
        <p:spPr>
          <a:xfrm>
            <a:off x="17569440" y="3104640"/>
            <a:ext cx="1312200" cy="105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spcAft>
                <a:spcPts val="601"/>
              </a:spcAft>
              <a:buNone/>
            </a:pPr>
            <a:r>
              <a:rPr b="1" lang="fr-FR" sz="6200" spc="-1" strike="noStrike">
                <a:solidFill>
                  <a:srgbClr val="00338d"/>
                </a:solidFill>
                <a:latin typeface="Univers for KPMG"/>
              </a:rPr>
              <a:t>%</a:t>
            </a:r>
            <a:endParaRPr b="0" lang="fr-FR" sz="6200" spc="-1" strike="noStrike">
              <a:latin typeface="Arial"/>
            </a:endParaRPr>
          </a:p>
        </p:txBody>
      </p:sp>
      <p:pic>
        <p:nvPicPr>
          <p:cNvPr id="206" name="Image 24" descr=""/>
          <p:cNvPicPr/>
          <p:nvPr/>
        </p:nvPicPr>
        <p:blipFill>
          <a:blip r:embed="rId1"/>
          <a:srcRect l="0" t="0" r="0" b="14105"/>
          <a:stretch/>
        </p:blipFill>
        <p:spPr>
          <a:xfrm>
            <a:off x="17154000" y="3599640"/>
            <a:ext cx="599040" cy="514440"/>
          </a:xfrm>
          <a:prstGeom prst="rect">
            <a:avLst/>
          </a:prstGeom>
          <a:ln w="0">
            <a:noFill/>
          </a:ln>
        </p:spPr>
      </p:pic>
      <p:sp>
        <p:nvSpPr>
          <p:cNvPr id="207" name="Rectangle 1"/>
          <p:cNvSpPr/>
          <p:nvPr/>
        </p:nvSpPr>
        <p:spPr>
          <a:xfrm>
            <a:off x="613800" y="1479240"/>
            <a:ext cx="9735120" cy="379440"/>
          </a:xfrm>
          <a:prstGeom prst="rect">
            <a:avLst/>
          </a:prstGeom>
          <a:solidFill>
            <a:schemeClr val="tx2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2400" spc="-1" strike="noStrike">
                <a:solidFill>
                  <a:srgbClr val="ffffff"/>
                </a:solidFill>
                <a:latin typeface="Calibri"/>
              </a:rPr>
              <a:t>GESTION EN FLUX</a:t>
            </a:r>
            <a:endParaRPr b="0" lang="fr-FR" sz="2400" spc="-1" strike="noStrike">
              <a:latin typeface="Arial"/>
            </a:endParaRPr>
          </a:p>
        </p:txBody>
      </p:sp>
      <p:pic>
        <p:nvPicPr>
          <p:cNvPr id="208" name="Image 2" descr=""/>
          <p:cNvPicPr/>
          <p:nvPr/>
        </p:nvPicPr>
        <p:blipFill>
          <a:blip r:embed="rId2"/>
          <a:stretch/>
        </p:blipFill>
        <p:spPr>
          <a:xfrm>
            <a:off x="262440" y="2387520"/>
            <a:ext cx="10166400" cy="3314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" dur="indefinite" restart="never" nodeType="tmRoot">
          <p:childTnLst>
            <p:seq>
              <p:cTn id="10" dur="indefinite" nodeType="mainSeq"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La gestion en flux 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Les principes de la réforme : </a:t>
            </a:r>
            <a:r>
              <a:rPr b="1" lang="fr-FR" sz="3200" spc="-1" strike="noStrike" u="sng">
                <a:solidFill>
                  <a:srgbClr val="005eb8"/>
                </a:solidFill>
                <a:uFillTx/>
                <a:latin typeface="KPMG Extralight"/>
              </a:rPr>
              <a:t>Qu’est ce qui change concrètement </a:t>
            </a: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? 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210" name="ZoneTexte 30"/>
          <p:cNvSpPr/>
          <p:nvPr/>
        </p:nvSpPr>
        <p:spPr>
          <a:xfrm>
            <a:off x="669600" y="1753200"/>
            <a:ext cx="9421560" cy="5273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Certaines choses </a:t>
            </a:r>
            <a:r>
              <a:rPr b="0" lang="fr-FR" sz="2000" spc="-1" strike="noStrike" u="sng">
                <a:solidFill>
                  <a:srgbClr val="000000"/>
                </a:solidFill>
                <a:uFillTx/>
                <a:latin typeface="Univers for KPMG"/>
              </a:rPr>
              <a:t>ne changent pas </a:t>
            </a: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: 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0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Le soutien à la programmation de logement social continue à ouvrir des « droits de réservation »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0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Les réservataires gardent une « gestion directe » : lorsque le bailleur leur flèche un logement, les réservataires proposent les dossiers à présenter en Commission d’Attribution 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0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Le % d’attribution annuel de chaque réservataire est déterminé à partir de la répartition des droits de réservation en stock (voir ci-après)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0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Lors de la 1</a:t>
            </a:r>
            <a:r>
              <a:rPr b="0" lang="fr-FR" sz="2000" spc="-1" strike="noStrike" baseline="30000">
                <a:solidFill>
                  <a:srgbClr val="000000"/>
                </a:solidFill>
                <a:latin typeface="Univers for KPMG"/>
              </a:rPr>
              <a:t>ère</a:t>
            </a: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 mise en location d’un logement, l’attribution est gérée « en stock » 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0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Les partenariats bailleurs-réservataires perdurent </a:t>
            </a:r>
            <a:endParaRPr b="0" lang="fr-F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La gestion en flux 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Les principes de la réforme : </a:t>
            </a:r>
            <a:r>
              <a:rPr b="1" lang="fr-FR" sz="3200" spc="-1" strike="noStrike" u="sng">
                <a:solidFill>
                  <a:srgbClr val="005eb8"/>
                </a:solidFill>
                <a:uFillTx/>
                <a:latin typeface="KPMG Extralight"/>
              </a:rPr>
              <a:t>Qu’est ce qui change concrètement </a:t>
            </a: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? </a:t>
            </a:r>
            <a:endParaRPr b="0" lang="fr-FR" sz="3200" spc="-1" strike="noStrike">
              <a:latin typeface="Arial"/>
            </a:endParaRPr>
          </a:p>
        </p:txBody>
      </p:sp>
      <p:pic>
        <p:nvPicPr>
          <p:cNvPr id="212" name="Image 1" descr=""/>
          <p:cNvPicPr/>
          <p:nvPr/>
        </p:nvPicPr>
        <p:blipFill>
          <a:blip r:embed="rId1"/>
          <a:srcRect l="0" t="0" r="0" b="14105"/>
          <a:stretch/>
        </p:blipFill>
        <p:spPr>
          <a:xfrm>
            <a:off x="762840" y="2132280"/>
            <a:ext cx="3093840" cy="2657160"/>
          </a:xfrm>
          <a:prstGeom prst="rect">
            <a:avLst/>
          </a:prstGeom>
          <a:ln w="0">
            <a:noFill/>
          </a:ln>
        </p:spPr>
      </p:pic>
      <p:sp>
        <p:nvSpPr>
          <p:cNvPr id="213" name="Rectangle 15"/>
          <p:cNvSpPr/>
          <p:nvPr/>
        </p:nvSpPr>
        <p:spPr>
          <a:xfrm>
            <a:off x="1494360" y="2483280"/>
            <a:ext cx="227880" cy="1969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4" name="Rectangle 19"/>
          <p:cNvSpPr/>
          <p:nvPr/>
        </p:nvSpPr>
        <p:spPr>
          <a:xfrm>
            <a:off x="1917000" y="2483280"/>
            <a:ext cx="227880" cy="1969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Rectangle 20"/>
          <p:cNvSpPr/>
          <p:nvPr/>
        </p:nvSpPr>
        <p:spPr>
          <a:xfrm>
            <a:off x="2333880" y="2483280"/>
            <a:ext cx="227880" cy="1969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Rectangle 22"/>
          <p:cNvSpPr/>
          <p:nvPr/>
        </p:nvSpPr>
        <p:spPr>
          <a:xfrm>
            <a:off x="1484640" y="2900520"/>
            <a:ext cx="227880" cy="1969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7" name="Rectangle 23"/>
          <p:cNvSpPr/>
          <p:nvPr/>
        </p:nvSpPr>
        <p:spPr>
          <a:xfrm>
            <a:off x="1907280" y="2900520"/>
            <a:ext cx="227880" cy="1969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8" name="Rectangle 24"/>
          <p:cNvSpPr/>
          <p:nvPr/>
        </p:nvSpPr>
        <p:spPr>
          <a:xfrm>
            <a:off x="2324160" y="2900520"/>
            <a:ext cx="227880" cy="196920"/>
          </a:xfrm>
          <a:prstGeom prst="rect">
            <a:avLst/>
          </a:prstGeom>
          <a:solidFill>
            <a:schemeClr val="accent1"/>
          </a:solidFill>
          <a:ln>
            <a:solidFill>
              <a:srgbClr val="0091da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9" name="Rectangle 30"/>
          <p:cNvSpPr/>
          <p:nvPr/>
        </p:nvSpPr>
        <p:spPr>
          <a:xfrm>
            <a:off x="1494360" y="3330000"/>
            <a:ext cx="227880" cy="196920"/>
          </a:xfrm>
          <a:prstGeom prst="rect">
            <a:avLst/>
          </a:prstGeom>
          <a:solidFill>
            <a:schemeClr val="accent1"/>
          </a:solidFill>
          <a:ln>
            <a:solidFill>
              <a:srgbClr val="0091da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0" name="Rectangle 31"/>
          <p:cNvSpPr/>
          <p:nvPr/>
        </p:nvSpPr>
        <p:spPr>
          <a:xfrm>
            <a:off x="1917000" y="3330000"/>
            <a:ext cx="227880" cy="196920"/>
          </a:xfrm>
          <a:prstGeom prst="rect">
            <a:avLst/>
          </a:prstGeom>
          <a:solidFill>
            <a:schemeClr val="accent1"/>
          </a:solidFill>
          <a:ln>
            <a:solidFill>
              <a:srgbClr val="0091da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1" name="Rectangle 32"/>
          <p:cNvSpPr/>
          <p:nvPr/>
        </p:nvSpPr>
        <p:spPr>
          <a:xfrm>
            <a:off x="2333880" y="3330000"/>
            <a:ext cx="227880" cy="196920"/>
          </a:xfrm>
          <a:prstGeom prst="rect">
            <a:avLst/>
          </a:prstGeom>
          <a:solidFill>
            <a:schemeClr val="accent5"/>
          </a:solidFill>
          <a:ln>
            <a:solidFill>
              <a:srgbClr val="00a3a1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2" name="Rectangle 33"/>
          <p:cNvSpPr/>
          <p:nvPr/>
        </p:nvSpPr>
        <p:spPr>
          <a:xfrm>
            <a:off x="1483920" y="3755880"/>
            <a:ext cx="227880" cy="196920"/>
          </a:xfrm>
          <a:prstGeom prst="rect">
            <a:avLst/>
          </a:prstGeom>
          <a:solidFill>
            <a:schemeClr val="accent5"/>
          </a:solidFill>
          <a:ln>
            <a:solidFill>
              <a:srgbClr val="00a3a1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3" name="Rectangle 34"/>
          <p:cNvSpPr/>
          <p:nvPr/>
        </p:nvSpPr>
        <p:spPr>
          <a:xfrm>
            <a:off x="2779200" y="2322000"/>
            <a:ext cx="730800" cy="246744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Rectangle 35"/>
          <p:cNvSpPr/>
          <p:nvPr/>
        </p:nvSpPr>
        <p:spPr>
          <a:xfrm>
            <a:off x="1849680" y="3676320"/>
            <a:ext cx="808200" cy="35460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ZoneTexte 36"/>
          <p:cNvSpPr/>
          <p:nvPr/>
        </p:nvSpPr>
        <p:spPr>
          <a:xfrm>
            <a:off x="3147120" y="2218320"/>
            <a:ext cx="7347960" cy="287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Aft>
                <a:spcPts val="601"/>
              </a:spcAft>
              <a:buNone/>
            </a:pPr>
            <a:r>
              <a:rPr b="0" lang="fr-FR" sz="2400" spc="-1" strike="noStrike" u="sng">
                <a:solidFill>
                  <a:srgbClr val="000000"/>
                </a:solidFill>
                <a:uFillTx/>
                <a:latin typeface="Univers for KPMG"/>
              </a:rPr>
              <a:t>Exemple</a:t>
            </a:r>
            <a:r>
              <a:rPr b="0" lang="fr-FR" sz="2400" spc="-1" strike="noStrike">
                <a:solidFill>
                  <a:srgbClr val="000000"/>
                </a:solidFill>
                <a:latin typeface="Univers for KPMG"/>
              </a:rPr>
              <a:t> : </a:t>
            </a:r>
            <a:endParaRPr b="0" lang="fr-FR" sz="24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ff44bb"/>
              </a:buClr>
              <a:buFont typeface="Arial"/>
              <a:buChar char="•"/>
            </a:pPr>
            <a:r>
              <a:rPr b="0" lang="fr-FR" sz="2400" spc="-1" strike="noStrike">
                <a:solidFill>
                  <a:srgbClr val="ff44bb"/>
                </a:solidFill>
                <a:latin typeface="Univers for KPMG"/>
              </a:rPr>
              <a:t>5 des 10 logements relèvent du contingent du réservataire A, </a:t>
            </a:r>
            <a:r>
              <a:rPr b="0" lang="fr-FR" sz="2400" spc="-1" strike="noStrike" u="sng">
                <a:solidFill>
                  <a:srgbClr val="ff44bb"/>
                </a:solidFill>
                <a:uFillTx/>
                <a:latin typeface="Univers for KPMG"/>
              </a:rPr>
              <a:t>soit 50% du flux </a:t>
            </a:r>
            <a:endParaRPr b="0" lang="fr-FR" sz="24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91da"/>
              </a:buClr>
              <a:buFont typeface="Arial"/>
              <a:buChar char="•"/>
            </a:pPr>
            <a:r>
              <a:rPr b="0" lang="fr-FR" sz="2400" spc="-1" strike="noStrike">
                <a:solidFill>
                  <a:srgbClr val="0091da"/>
                </a:solidFill>
                <a:latin typeface="Univers for KPMG"/>
              </a:rPr>
              <a:t>3 des 10 logements relèvent du contingent du réservataire B, </a:t>
            </a:r>
            <a:r>
              <a:rPr b="0" lang="fr-FR" sz="2400" spc="-1" strike="noStrike" u="sng">
                <a:solidFill>
                  <a:srgbClr val="0091da"/>
                </a:solidFill>
                <a:uFillTx/>
                <a:latin typeface="Univers for KPMG"/>
              </a:rPr>
              <a:t>soit 30% du flux </a:t>
            </a:r>
            <a:endParaRPr b="0" lang="fr-FR" sz="24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a3a1"/>
              </a:buClr>
              <a:buFont typeface="Arial"/>
              <a:buChar char="•"/>
            </a:pPr>
            <a:r>
              <a:rPr b="0" lang="fr-FR" sz="2400" spc="-1" strike="noStrike">
                <a:solidFill>
                  <a:srgbClr val="00a3a1"/>
                </a:solidFill>
                <a:latin typeface="Univers for KPMG"/>
              </a:rPr>
              <a:t>2 des 10 logements relèvent du contingent du réservataire C, </a:t>
            </a:r>
            <a:r>
              <a:rPr b="0" lang="fr-FR" sz="2400" spc="-1" strike="noStrike" u="sng">
                <a:solidFill>
                  <a:srgbClr val="00a3a1"/>
                </a:solidFill>
                <a:uFillTx/>
                <a:latin typeface="Univers for KPMG"/>
              </a:rPr>
              <a:t>soit 20% du flux 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226" name="Rectangle 39"/>
          <p:cNvSpPr/>
          <p:nvPr/>
        </p:nvSpPr>
        <p:spPr>
          <a:xfrm>
            <a:off x="1164240" y="5041800"/>
            <a:ext cx="1741320" cy="377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ffffff"/>
                </a:solidFill>
                <a:latin typeface="Univers for KPMG"/>
              </a:rPr>
              <a:t>Réservataire A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27" name="Rectangle 40"/>
          <p:cNvSpPr/>
          <p:nvPr/>
        </p:nvSpPr>
        <p:spPr>
          <a:xfrm>
            <a:off x="1165320" y="5498640"/>
            <a:ext cx="1741320" cy="377640"/>
          </a:xfrm>
          <a:prstGeom prst="rect">
            <a:avLst/>
          </a:prstGeom>
          <a:solidFill>
            <a:schemeClr val="accent1"/>
          </a:solidFill>
          <a:ln>
            <a:solidFill>
              <a:srgbClr val="0091da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ffffff"/>
                </a:solidFill>
                <a:latin typeface="Univers for KPMG"/>
              </a:rPr>
              <a:t>Réservataire B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28" name="Rectangle 41"/>
          <p:cNvSpPr/>
          <p:nvPr/>
        </p:nvSpPr>
        <p:spPr>
          <a:xfrm>
            <a:off x="1164240" y="5955840"/>
            <a:ext cx="1741320" cy="377640"/>
          </a:xfrm>
          <a:prstGeom prst="rect">
            <a:avLst/>
          </a:prstGeom>
          <a:solidFill>
            <a:schemeClr val="accent5"/>
          </a:solidFill>
          <a:ln>
            <a:solidFill>
              <a:srgbClr val="00a3a1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ffffff"/>
                </a:solidFill>
                <a:latin typeface="Univers for KPMG"/>
              </a:rPr>
              <a:t>Réservataire C</a:t>
            </a:r>
            <a:endParaRPr b="0" lang="fr-F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Graphique 18" descr="Profil femelle contour"/>
          <p:cNvPicPr/>
          <p:nvPr/>
        </p:nvPicPr>
        <p:blipFill>
          <a:blip r:embed="rId1"/>
          <a:stretch/>
        </p:blipFill>
        <p:spPr>
          <a:xfrm>
            <a:off x="8518320" y="2569320"/>
            <a:ext cx="1269360" cy="1269360"/>
          </a:xfrm>
          <a:prstGeom prst="rect">
            <a:avLst/>
          </a:prstGeom>
          <a:ln w="0">
            <a:noFill/>
          </a:ln>
        </p:spPr>
      </p:pic>
      <p:sp>
        <p:nvSpPr>
          <p:cNvPr id="230" name="Rectangle 26"/>
          <p:cNvSpPr/>
          <p:nvPr/>
        </p:nvSpPr>
        <p:spPr>
          <a:xfrm>
            <a:off x="9439920" y="3384720"/>
            <a:ext cx="846360" cy="76320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La gestion en flux 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Les principes de la réforme : </a:t>
            </a:r>
            <a:r>
              <a:rPr b="1" lang="fr-FR" sz="3200" spc="-1" strike="noStrike" u="sng">
                <a:solidFill>
                  <a:srgbClr val="005eb8"/>
                </a:solidFill>
                <a:uFillTx/>
                <a:latin typeface="KPMG Extralight"/>
              </a:rPr>
              <a:t>Qu’est ce qui change concrètement </a:t>
            </a: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? </a:t>
            </a:r>
            <a:endParaRPr b="0" lang="fr-FR" sz="3200" spc="-1" strike="noStrike">
              <a:latin typeface="Arial"/>
            </a:endParaRPr>
          </a:p>
        </p:txBody>
      </p:sp>
      <p:pic>
        <p:nvPicPr>
          <p:cNvPr id="232" name="Image 1" descr=""/>
          <p:cNvPicPr/>
          <p:nvPr/>
        </p:nvPicPr>
        <p:blipFill>
          <a:blip r:embed="rId2"/>
          <a:srcRect l="0" t="0" r="0" b="14105"/>
          <a:stretch/>
        </p:blipFill>
        <p:spPr>
          <a:xfrm>
            <a:off x="144360" y="1883160"/>
            <a:ext cx="3093840" cy="2657160"/>
          </a:xfrm>
          <a:prstGeom prst="rect">
            <a:avLst/>
          </a:prstGeom>
          <a:ln w="0">
            <a:noFill/>
          </a:ln>
        </p:spPr>
      </p:pic>
      <p:sp>
        <p:nvSpPr>
          <p:cNvPr id="233" name="Rectangle 19"/>
          <p:cNvSpPr/>
          <p:nvPr/>
        </p:nvSpPr>
        <p:spPr>
          <a:xfrm>
            <a:off x="1284840" y="2234160"/>
            <a:ext cx="227880" cy="1969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Rectangle 20"/>
          <p:cNvSpPr/>
          <p:nvPr/>
        </p:nvSpPr>
        <p:spPr>
          <a:xfrm>
            <a:off x="1701720" y="2234160"/>
            <a:ext cx="227880" cy="1969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Rectangle 22"/>
          <p:cNvSpPr/>
          <p:nvPr/>
        </p:nvSpPr>
        <p:spPr>
          <a:xfrm>
            <a:off x="852840" y="2651400"/>
            <a:ext cx="227880" cy="1969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6" name="Rectangle 23"/>
          <p:cNvSpPr/>
          <p:nvPr/>
        </p:nvSpPr>
        <p:spPr>
          <a:xfrm>
            <a:off x="1275120" y="2651400"/>
            <a:ext cx="227880" cy="1969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7" name="Rectangle 24"/>
          <p:cNvSpPr/>
          <p:nvPr/>
        </p:nvSpPr>
        <p:spPr>
          <a:xfrm>
            <a:off x="1692000" y="2651400"/>
            <a:ext cx="227880" cy="196920"/>
          </a:xfrm>
          <a:prstGeom prst="rect">
            <a:avLst/>
          </a:prstGeom>
          <a:solidFill>
            <a:schemeClr val="accent1"/>
          </a:solidFill>
          <a:ln>
            <a:solidFill>
              <a:srgbClr val="0091da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8" name="Rectangle 30"/>
          <p:cNvSpPr/>
          <p:nvPr/>
        </p:nvSpPr>
        <p:spPr>
          <a:xfrm>
            <a:off x="862560" y="3089520"/>
            <a:ext cx="227880" cy="196920"/>
          </a:xfrm>
          <a:prstGeom prst="rect">
            <a:avLst/>
          </a:prstGeom>
          <a:solidFill>
            <a:schemeClr val="accent1"/>
          </a:solidFill>
          <a:ln>
            <a:solidFill>
              <a:srgbClr val="0091da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9" name="Rectangle 31"/>
          <p:cNvSpPr/>
          <p:nvPr/>
        </p:nvSpPr>
        <p:spPr>
          <a:xfrm>
            <a:off x="1284840" y="3089520"/>
            <a:ext cx="227880" cy="196920"/>
          </a:xfrm>
          <a:prstGeom prst="rect">
            <a:avLst/>
          </a:prstGeom>
          <a:solidFill>
            <a:schemeClr val="accent1"/>
          </a:solidFill>
          <a:ln>
            <a:solidFill>
              <a:srgbClr val="0091da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0" name="Rectangle 32"/>
          <p:cNvSpPr/>
          <p:nvPr/>
        </p:nvSpPr>
        <p:spPr>
          <a:xfrm>
            <a:off x="1701720" y="3089520"/>
            <a:ext cx="227880" cy="196920"/>
          </a:xfrm>
          <a:prstGeom prst="rect">
            <a:avLst/>
          </a:prstGeom>
          <a:solidFill>
            <a:schemeClr val="accent5"/>
          </a:solidFill>
          <a:ln>
            <a:solidFill>
              <a:srgbClr val="00a3a1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1" name="Rectangle 33"/>
          <p:cNvSpPr/>
          <p:nvPr/>
        </p:nvSpPr>
        <p:spPr>
          <a:xfrm>
            <a:off x="852120" y="3506760"/>
            <a:ext cx="227880" cy="196920"/>
          </a:xfrm>
          <a:prstGeom prst="rect">
            <a:avLst/>
          </a:prstGeom>
          <a:solidFill>
            <a:schemeClr val="accent5"/>
          </a:solidFill>
          <a:ln>
            <a:solidFill>
              <a:srgbClr val="00a3a1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2" name="Rectangle 34"/>
          <p:cNvSpPr/>
          <p:nvPr/>
        </p:nvSpPr>
        <p:spPr>
          <a:xfrm>
            <a:off x="2147040" y="2072880"/>
            <a:ext cx="730800" cy="246744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3" name="Rectangle 35"/>
          <p:cNvSpPr/>
          <p:nvPr/>
        </p:nvSpPr>
        <p:spPr>
          <a:xfrm>
            <a:off x="1217520" y="3427200"/>
            <a:ext cx="808200" cy="35460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Rectangle 37"/>
          <p:cNvSpPr/>
          <p:nvPr/>
        </p:nvSpPr>
        <p:spPr>
          <a:xfrm>
            <a:off x="613800" y="1479240"/>
            <a:ext cx="9735120" cy="379440"/>
          </a:xfrm>
          <a:prstGeom prst="rect">
            <a:avLst/>
          </a:prstGeom>
          <a:solidFill>
            <a:srgbClr val="00a3a1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2400" spc="-1" strike="noStrike">
                <a:solidFill>
                  <a:srgbClr val="ffffff"/>
                </a:solidFill>
                <a:latin typeface="Calibri"/>
              </a:rPr>
              <a:t>GESTION EN STOCK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245" name="ZoneTexte 3"/>
          <p:cNvSpPr/>
          <p:nvPr/>
        </p:nvSpPr>
        <p:spPr>
          <a:xfrm>
            <a:off x="613800" y="4700520"/>
            <a:ext cx="1532880" cy="203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Univers for KPMG"/>
              </a:rPr>
              <a:t>1. Le bailleur est informé qu’un logement du contingent du réservataire A se libère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246" name="Rectangle 4"/>
          <p:cNvSpPr/>
          <p:nvPr/>
        </p:nvSpPr>
        <p:spPr>
          <a:xfrm>
            <a:off x="3312720" y="4167360"/>
            <a:ext cx="1613520" cy="337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ffffff"/>
                </a:solidFill>
                <a:latin typeface="Univers for KPMG"/>
              </a:rPr>
              <a:t>BAILLEUR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47" name="Rectangle 5"/>
          <p:cNvSpPr/>
          <p:nvPr/>
        </p:nvSpPr>
        <p:spPr>
          <a:xfrm>
            <a:off x="8435520" y="4167360"/>
            <a:ext cx="1880280" cy="337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ffffff"/>
                </a:solidFill>
                <a:latin typeface="Univers for KPMG"/>
              </a:rPr>
              <a:t>RESERVATAIRE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48" name="ZoneTexte 7"/>
          <p:cNvSpPr/>
          <p:nvPr/>
        </p:nvSpPr>
        <p:spPr>
          <a:xfrm>
            <a:off x="5732640" y="2824560"/>
            <a:ext cx="1955520" cy="1793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Univers for KPMG"/>
              </a:rPr>
              <a:t>Le bailleur informe le réservataire A de la libération du logement </a:t>
            </a:r>
            <a:endParaRPr b="0" lang="fr-FR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1600" spc="-1" strike="noStrike">
              <a:latin typeface="Arial"/>
            </a:endParaRPr>
          </a:p>
        </p:txBody>
      </p:sp>
      <p:sp>
        <p:nvSpPr>
          <p:cNvPr id="249" name="ZoneTexte 8"/>
          <p:cNvSpPr/>
          <p:nvPr/>
        </p:nvSpPr>
        <p:spPr>
          <a:xfrm>
            <a:off x="5303160" y="4586400"/>
            <a:ext cx="2697480" cy="203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Univers for KPMG"/>
              </a:rPr>
              <a:t>Le réservataire propose des dossiers pour passage en CALEOL (même s’il ne présente pas les dossiers qui sont les plus adaptés au logement)   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1600" spc="-1" strike="noStrike">
              <a:latin typeface="Arial"/>
            </a:endParaRPr>
          </a:p>
        </p:txBody>
      </p:sp>
      <p:sp>
        <p:nvSpPr>
          <p:cNvPr id="250" name="ZoneTexte 9"/>
          <p:cNvSpPr/>
          <p:nvPr/>
        </p:nvSpPr>
        <p:spPr>
          <a:xfrm>
            <a:off x="2604960" y="6606360"/>
            <a:ext cx="2385000" cy="820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Univers for KPMG"/>
              </a:rPr>
              <a:t>La CALEOL examine les candidatures 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1600" spc="-1" strike="noStrike">
              <a:latin typeface="Arial"/>
            </a:endParaRPr>
          </a:p>
        </p:txBody>
      </p:sp>
      <p:sp>
        <p:nvSpPr>
          <p:cNvPr id="251" name="Flèche : droite 10"/>
          <p:cNvSpPr/>
          <p:nvPr/>
        </p:nvSpPr>
        <p:spPr>
          <a:xfrm>
            <a:off x="5153760" y="2511000"/>
            <a:ext cx="2846880" cy="33732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2" name="Flèche : droite 11"/>
          <p:cNvSpPr/>
          <p:nvPr/>
        </p:nvSpPr>
        <p:spPr>
          <a:xfrm rot="10800000">
            <a:off x="5083920" y="4169520"/>
            <a:ext cx="2846880" cy="33732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53" name="Graphique 13" descr="Ville contour"/>
          <p:cNvPicPr/>
          <p:nvPr/>
        </p:nvPicPr>
        <p:blipFill>
          <a:blip r:embed="rId3"/>
          <a:stretch/>
        </p:blipFill>
        <p:spPr>
          <a:xfrm>
            <a:off x="3166560" y="2410560"/>
            <a:ext cx="1896480" cy="1896480"/>
          </a:xfrm>
          <a:prstGeom prst="rect">
            <a:avLst/>
          </a:prstGeom>
          <a:ln w="0">
            <a:noFill/>
          </a:ln>
        </p:spPr>
      </p:pic>
      <p:sp>
        <p:nvSpPr>
          <p:cNvPr id="254" name="Flèche : courbe vers la gauche 14"/>
          <p:cNvSpPr/>
          <p:nvPr/>
        </p:nvSpPr>
        <p:spPr>
          <a:xfrm rot="18856200">
            <a:off x="2647440" y="2106360"/>
            <a:ext cx="580680" cy="110448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55" name="Graphique 25" descr="Recherche de dossiers contour"/>
          <p:cNvPicPr/>
          <p:nvPr/>
        </p:nvPicPr>
        <p:blipFill>
          <a:blip r:embed="rId4"/>
          <a:stretch/>
        </p:blipFill>
        <p:spPr>
          <a:xfrm>
            <a:off x="9330480" y="3276360"/>
            <a:ext cx="914040" cy="914040"/>
          </a:xfrm>
          <a:prstGeom prst="rect">
            <a:avLst/>
          </a:prstGeom>
          <a:ln w="0">
            <a:noFill/>
          </a:ln>
        </p:spPr>
      </p:pic>
      <p:sp>
        <p:nvSpPr>
          <p:cNvPr id="256" name="Flèche : droite 27"/>
          <p:cNvSpPr/>
          <p:nvPr/>
        </p:nvSpPr>
        <p:spPr>
          <a:xfrm rot="5400000">
            <a:off x="2481480" y="5463000"/>
            <a:ext cx="1850400" cy="26064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57" name="Graphique 29" descr="Réunion contour"/>
          <p:cNvPicPr/>
          <p:nvPr/>
        </p:nvPicPr>
        <p:blipFill>
          <a:blip r:embed="rId5"/>
          <a:stretch/>
        </p:blipFill>
        <p:spPr>
          <a:xfrm>
            <a:off x="3688920" y="5028120"/>
            <a:ext cx="914040" cy="914040"/>
          </a:xfrm>
          <a:prstGeom prst="rect">
            <a:avLst/>
          </a:prstGeom>
          <a:ln w="0">
            <a:noFill/>
          </a:ln>
        </p:spPr>
      </p:pic>
      <p:sp>
        <p:nvSpPr>
          <p:cNvPr id="258" name="Rectangle 38"/>
          <p:cNvSpPr/>
          <p:nvPr/>
        </p:nvSpPr>
        <p:spPr>
          <a:xfrm>
            <a:off x="3674520" y="5941080"/>
            <a:ext cx="938880" cy="337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ffffff"/>
                </a:solidFill>
                <a:latin typeface="Univers for KPMG"/>
              </a:rPr>
              <a:t>CALEOL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59" name="Ellipse 39"/>
          <p:cNvSpPr/>
          <p:nvPr/>
        </p:nvSpPr>
        <p:spPr>
          <a:xfrm>
            <a:off x="2572920" y="2186640"/>
            <a:ext cx="337320" cy="337320"/>
          </a:xfrm>
          <a:prstGeom prst="ellipse">
            <a:avLst/>
          </a:prstGeom>
          <a:solidFill>
            <a:srgbClr val="000000"/>
          </a:solidFill>
          <a:ln>
            <a:solidFill>
              <a:srgbClr val="ffffff"/>
            </a:solidFill>
            <a:rou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400" spc="-1" strike="noStrike">
                <a:solidFill>
                  <a:srgbClr val="ffffff"/>
                </a:solidFill>
                <a:latin typeface="Univers for KPMG"/>
              </a:rPr>
              <a:t>1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260" name="Ellipse 40"/>
          <p:cNvSpPr/>
          <p:nvPr/>
        </p:nvSpPr>
        <p:spPr>
          <a:xfrm>
            <a:off x="5394960" y="2511000"/>
            <a:ext cx="337320" cy="337320"/>
          </a:xfrm>
          <a:prstGeom prst="ellipse">
            <a:avLst/>
          </a:prstGeom>
          <a:solidFill>
            <a:srgbClr val="000000"/>
          </a:solidFill>
          <a:ln>
            <a:solidFill>
              <a:srgbClr val="ffffff"/>
            </a:solidFill>
            <a:rou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400" spc="-1" strike="noStrike">
                <a:solidFill>
                  <a:srgbClr val="ffffff"/>
                </a:solidFill>
                <a:latin typeface="Univers for KPMG"/>
              </a:rPr>
              <a:t>2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261" name="Ellipse 41"/>
          <p:cNvSpPr/>
          <p:nvPr/>
        </p:nvSpPr>
        <p:spPr>
          <a:xfrm>
            <a:off x="5389920" y="4203000"/>
            <a:ext cx="337320" cy="337320"/>
          </a:xfrm>
          <a:prstGeom prst="ellipse">
            <a:avLst/>
          </a:prstGeom>
          <a:solidFill>
            <a:srgbClr val="000000"/>
          </a:solidFill>
          <a:ln>
            <a:solidFill>
              <a:srgbClr val="ffffff"/>
            </a:solidFill>
            <a:rou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400" spc="-1" strike="noStrike">
                <a:solidFill>
                  <a:srgbClr val="ffffff"/>
                </a:solidFill>
                <a:latin typeface="Univers for KPMG"/>
              </a:rPr>
              <a:t>3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262" name="Ellipse 42"/>
          <p:cNvSpPr/>
          <p:nvPr/>
        </p:nvSpPr>
        <p:spPr>
          <a:xfrm>
            <a:off x="3239280" y="4885560"/>
            <a:ext cx="337320" cy="337320"/>
          </a:xfrm>
          <a:prstGeom prst="ellipse">
            <a:avLst/>
          </a:prstGeom>
          <a:solidFill>
            <a:srgbClr val="000000"/>
          </a:solidFill>
          <a:ln>
            <a:solidFill>
              <a:srgbClr val="ffffff"/>
            </a:solidFill>
            <a:rou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400" spc="-1" strike="noStrike">
                <a:solidFill>
                  <a:srgbClr val="ffffff"/>
                </a:solidFill>
                <a:latin typeface="Univers for KPMG"/>
              </a:rPr>
              <a:t>4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263" name="Rectangle 43"/>
          <p:cNvSpPr/>
          <p:nvPr/>
        </p:nvSpPr>
        <p:spPr>
          <a:xfrm>
            <a:off x="803520" y="2154240"/>
            <a:ext cx="345240" cy="345240"/>
          </a:xfrm>
          <a:prstGeom prst="rect">
            <a:avLst/>
          </a:prstGeom>
          <a:solidFill>
            <a:schemeClr val="bg1"/>
          </a:solidFill>
          <a:ln>
            <a:solidFill>
              <a:srgbClr val="ff44bb"/>
            </a:solidFill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4" name="Rectangle 44"/>
          <p:cNvSpPr/>
          <p:nvPr/>
        </p:nvSpPr>
        <p:spPr>
          <a:xfrm>
            <a:off x="7826040" y="158400"/>
            <a:ext cx="2522880" cy="108000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2400" spc="-1" strike="noStrike">
                <a:solidFill>
                  <a:srgbClr val="000000"/>
                </a:solidFill>
                <a:latin typeface="Univers for KPMG"/>
              </a:rPr>
              <a:t>Lorsque un logement se libère</a:t>
            </a:r>
            <a:endParaRPr b="0" lang="fr-F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" name="Graphique 18" descr="Profil femelle contour"/>
          <p:cNvPicPr/>
          <p:nvPr/>
        </p:nvPicPr>
        <p:blipFill>
          <a:blip r:embed="rId1"/>
          <a:stretch/>
        </p:blipFill>
        <p:spPr>
          <a:xfrm>
            <a:off x="8651520" y="3872880"/>
            <a:ext cx="1269360" cy="1269360"/>
          </a:xfrm>
          <a:prstGeom prst="rect">
            <a:avLst/>
          </a:prstGeom>
          <a:ln w="0">
            <a:noFill/>
          </a:ln>
        </p:spPr>
      </p:pic>
      <p:sp>
        <p:nvSpPr>
          <p:cNvPr id="266" name="Rectangle 26"/>
          <p:cNvSpPr/>
          <p:nvPr/>
        </p:nvSpPr>
        <p:spPr>
          <a:xfrm>
            <a:off x="9656640" y="4632120"/>
            <a:ext cx="846360" cy="76320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7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La gestion en flux 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Les principes de la réforme : </a:t>
            </a:r>
            <a:r>
              <a:rPr b="1" lang="fr-FR" sz="3200" spc="-1" strike="noStrike" u="sng">
                <a:solidFill>
                  <a:srgbClr val="005eb8"/>
                </a:solidFill>
                <a:uFillTx/>
                <a:latin typeface="KPMG Extralight"/>
              </a:rPr>
              <a:t>Qu’est ce qui change concrètement </a:t>
            </a: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? </a:t>
            </a:r>
            <a:endParaRPr b="0" lang="fr-FR" sz="3200" spc="-1" strike="noStrike">
              <a:latin typeface="Arial"/>
            </a:endParaRPr>
          </a:p>
        </p:txBody>
      </p:sp>
      <p:pic>
        <p:nvPicPr>
          <p:cNvPr id="268" name="Image 1" descr=""/>
          <p:cNvPicPr/>
          <p:nvPr/>
        </p:nvPicPr>
        <p:blipFill>
          <a:blip r:embed="rId2"/>
          <a:srcRect l="0" t="0" r="0" b="14105"/>
          <a:stretch/>
        </p:blipFill>
        <p:spPr>
          <a:xfrm>
            <a:off x="144360" y="1883160"/>
            <a:ext cx="3093840" cy="2657160"/>
          </a:xfrm>
          <a:prstGeom prst="rect">
            <a:avLst/>
          </a:prstGeom>
          <a:ln w="0">
            <a:noFill/>
          </a:ln>
        </p:spPr>
      </p:pic>
      <p:sp>
        <p:nvSpPr>
          <p:cNvPr id="269" name="Rectangle 34"/>
          <p:cNvSpPr/>
          <p:nvPr/>
        </p:nvSpPr>
        <p:spPr>
          <a:xfrm>
            <a:off x="2147040" y="2072880"/>
            <a:ext cx="730800" cy="246744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0" name="Rectangle 35"/>
          <p:cNvSpPr/>
          <p:nvPr/>
        </p:nvSpPr>
        <p:spPr>
          <a:xfrm>
            <a:off x="1217520" y="3427200"/>
            <a:ext cx="808200" cy="35460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1" name="ZoneTexte 3"/>
          <p:cNvSpPr/>
          <p:nvPr/>
        </p:nvSpPr>
        <p:spPr>
          <a:xfrm>
            <a:off x="613800" y="4700520"/>
            <a:ext cx="1532880" cy="130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Univers for KPMG"/>
              </a:rPr>
              <a:t>1. Le bailleur est informé qu’un logement se libère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272" name="Rectangle 4"/>
          <p:cNvSpPr/>
          <p:nvPr/>
        </p:nvSpPr>
        <p:spPr>
          <a:xfrm>
            <a:off x="3312720" y="4167360"/>
            <a:ext cx="1613520" cy="337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ffffff"/>
                </a:solidFill>
                <a:latin typeface="Univers for KPMG"/>
              </a:rPr>
              <a:t>BAILLEUR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73" name="Rectangle 5"/>
          <p:cNvSpPr/>
          <p:nvPr/>
        </p:nvSpPr>
        <p:spPr>
          <a:xfrm>
            <a:off x="8568720" y="5419800"/>
            <a:ext cx="1880280" cy="337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ffffff"/>
                </a:solidFill>
                <a:latin typeface="Univers for KPMG"/>
              </a:rPr>
              <a:t>RESERVATAIRE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74" name="ZoneTexte 7"/>
          <p:cNvSpPr/>
          <p:nvPr/>
        </p:nvSpPr>
        <p:spPr>
          <a:xfrm>
            <a:off x="6932520" y="2083320"/>
            <a:ext cx="3462840" cy="1793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Univers for KPMG"/>
              </a:rPr>
              <a:t>2. En fonction des caractéristiques du logement, le bailleur identifie parmi les réservataires celui pour lequel le logement est le plus adapté (public, atteinte des objectifs) </a:t>
            </a:r>
            <a:endParaRPr b="0" lang="fr-FR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1600" spc="-1" strike="noStrike">
              <a:latin typeface="Arial"/>
            </a:endParaRPr>
          </a:p>
        </p:txBody>
      </p:sp>
      <p:sp>
        <p:nvSpPr>
          <p:cNvPr id="275" name="ZoneTexte 8"/>
          <p:cNvSpPr/>
          <p:nvPr/>
        </p:nvSpPr>
        <p:spPr>
          <a:xfrm>
            <a:off x="5061240" y="5965560"/>
            <a:ext cx="3353400" cy="1793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Univers for KPMG"/>
              </a:rPr>
              <a:t>Le réservataire propose des dossiers pour passage en CALEOL (même s’il ne présente pas les dossiers qui sont les plus adaptés au logement)   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1600" spc="-1" strike="noStrike">
              <a:latin typeface="Arial"/>
            </a:endParaRPr>
          </a:p>
        </p:txBody>
      </p:sp>
      <p:sp>
        <p:nvSpPr>
          <p:cNvPr id="276" name="ZoneTexte 9"/>
          <p:cNvSpPr/>
          <p:nvPr/>
        </p:nvSpPr>
        <p:spPr>
          <a:xfrm>
            <a:off x="2604960" y="6606360"/>
            <a:ext cx="2385000" cy="820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Univers for KPMG"/>
              </a:rPr>
              <a:t>La CALEOL examine les candidatures 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1600" spc="-1" strike="noStrike">
              <a:latin typeface="Arial"/>
            </a:endParaRPr>
          </a:p>
        </p:txBody>
      </p:sp>
      <p:sp>
        <p:nvSpPr>
          <p:cNvPr id="277" name="Flèche : droite 11"/>
          <p:cNvSpPr/>
          <p:nvPr/>
        </p:nvSpPr>
        <p:spPr>
          <a:xfrm rot="10800000">
            <a:off x="5239800" y="5548680"/>
            <a:ext cx="2846880" cy="33732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78" name="Graphique 13" descr="Ville contour"/>
          <p:cNvPicPr/>
          <p:nvPr/>
        </p:nvPicPr>
        <p:blipFill>
          <a:blip r:embed="rId3"/>
          <a:stretch/>
        </p:blipFill>
        <p:spPr>
          <a:xfrm>
            <a:off x="3166560" y="2410560"/>
            <a:ext cx="1896480" cy="1896480"/>
          </a:xfrm>
          <a:prstGeom prst="rect">
            <a:avLst/>
          </a:prstGeom>
          <a:ln w="0">
            <a:noFill/>
          </a:ln>
        </p:spPr>
      </p:pic>
      <p:sp>
        <p:nvSpPr>
          <p:cNvPr id="279" name="Flèche : courbe vers la gauche 14"/>
          <p:cNvSpPr/>
          <p:nvPr/>
        </p:nvSpPr>
        <p:spPr>
          <a:xfrm rot="18856200">
            <a:off x="2647440" y="2106360"/>
            <a:ext cx="580680" cy="110448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80" name="Graphique 25" descr="Recherche de dossiers contour"/>
          <p:cNvPicPr/>
          <p:nvPr/>
        </p:nvPicPr>
        <p:blipFill>
          <a:blip r:embed="rId4"/>
          <a:stretch/>
        </p:blipFill>
        <p:spPr>
          <a:xfrm>
            <a:off x="9415800" y="4557600"/>
            <a:ext cx="914040" cy="914040"/>
          </a:xfrm>
          <a:prstGeom prst="rect">
            <a:avLst/>
          </a:prstGeom>
          <a:ln w="0">
            <a:noFill/>
          </a:ln>
        </p:spPr>
      </p:pic>
      <p:sp>
        <p:nvSpPr>
          <p:cNvPr id="281" name="Flèche : droite 27"/>
          <p:cNvSpPr/>
          <p:nvPr/>
        </p:nvSpPr>
        <p:spPr>
          <a:xfrm rot="5400000">
            <a:off x="2481480" y="5463000"/>
            <a:ext cx="1850400" cy="26064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82" name="Graphique 29" descr="Réunion contour"/>
          <p:cNvPicPr/>
          <p:nvPr/>
        </p:nvPicPr>
        <p:blipFill>
          <a:blip r:embed="rId5"/>
          <a:stretch/>
        </p:blipFill>
        <p:spPr>
          <a:xfrm>
            <a:off x="3688920" y="5028120"/>
            <a:ext cx="914040" cy="914040"/>
          </a:xfrm>
          <a:prstGeom prst="rect">
            <a:avLst/>
          </a:prstGeom>
          <a:ln w="0">
            <a:noFill/>
          </a:ln>
        </p:spPr>
      </p:pic>
      <p:sp>
        <p:nvSpPr>
          <p:cNvPr id="283" name="Rectangle 38"/>
          <p:cNvSpPr/>
          <p:nvPr/>
        </p:nvSpPr>
        <p:spPr>
          <a:xfrm>
            <a:off x="3674520" y="5941080"/>
            <a:ext cx="938880" cy="337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ffffff"/>
                </a:solidFill>
                <a:latin typeface="Univers for KPMG"/>
              </a:rPr>
              <a:t>CALEOL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84" name="Ellipse 39"/>
          <p:cNvSpPr/>
          <p:nvPr/>
        </p:nvSpPr>
        <p:spPr>
          <a:xfrm>
            <a:off x="2572920" y="2186640"/>
            <a:ext cx="337320" cy="337320"/>
          </a:xfrm>
          <a:prstGeom prst="ellipse">
            <a:avLst/>
          </a:prstGeom>
          <a:solidFill>
            <a:srgbClr val="000000"/>
          </a:solidFill>
          <a:ln>
            <a:solidFill>
              <a:srgbClr val="ffffff"/>
            </a:solidFill>
            <a:rou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400" spc="-1" strike="noStrike">
                <a:solidFill>
                  <a:srgbClr val="ffffff"/>
                </a:solidFill>
                <a:latin typeface="Univers for KPMG"/>
              </a:rPr>
              <a:t>1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285" name="Ellipse 41"/>
          <p:cNvSpPr/>
          <p:nvPr/>
        </p:nvSpPr>
        <p:spPr>
          <a:xfrm>
            <a:off x="5545800" y="5582520"/>
            <a:ext cx="337320" cy="337320"/>
          </a:xfrm>
          <a:prstGeom prst="ellipse">
            <a:avLst/>
          </a:prstGeom>
          <a:solidFill>
            <a:srgbClr val="000000"/>
          </a:solidFill>
          <a:ln>
            <a:solidFill>
              <a:srgbClr val="ffffff"/>
            </a:solidFill>
            <a:rou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400" spc="-1" strike="noStrike">
                <a:solidFill>
                  <a:srgbClr val="ffffff"/>
                </a:solidFill>
                <a:latin typeface="Univers for KPMG"/>
              </a:rPr>
              <a:t>4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286" name="Ellipse 42"/>
          <p:cNvSpPr/>
          <p:nvPr/>
        </p:nvSpPr>
        <p:spPr>
          <a:xfrm>
            <a:off x="3239280" y="4885560"/>
            <a:ext cx="337320" cy="337320"/>
          </a:xfrm>
          <a:prstGeom prst="ellipse">
            <a:avLst/>
          </a:prstGeom>
          <a:solidFill>
            <a:srgbClr val="000000"/>
          </a:solidFill>
          <a:ln>
            <a:solidFill>
              <a:srgbClr val="ffffff"/>
            </a:solidFill>
            <a:rou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400" spc="-1" strike="noStrike">
                <a:solidFill>
                  <a:srgbClr val="ffffff"/>
                </a:solidFill>
                <a:latin typeface="Univers for KPMG"/>
              </a:rPr>
              <a:t>5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287" name="Rectangle 43"/>
          <p:cNvSpPr/>
          <p:nvPr/>
        </p:nvSpPr>
        <p:spPr>
          <a:xfrm>
            <a:off x="803520" y="2154240"/>
            <a:ext cx="345240" cy="34524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8" name="Rectangle 2"/>
          <p:cNvSpPr/>
          <p:nvPr/>
        </p:nvSpPr>
        <p:spPr>
          <a:xfrm>
            <a:off x="613800" y="1479240"/>
            <a:ext cx="9735120" cy="379440"/>
          </a:xfrm>
          <a:prstGeom prst="rect">
            <a:avLst/>
          </a:prstGeom>
          <a:solidFill>
            <a:schemeClr val="tx2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2400" spc="-1" strike="noStrike">
                <a:solidFill>
                  <a:srgbClr val="ffffff"/>
                </a:solidFill>
                <a:latin typeface="Calibri"/>
              </a:rPr>
              <a:t>GESTION EN FLUX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289" name="Flèche : droite 6"/>
          <p:cNvSpPr/>
          <p:nvPr/>
        </p:nvSpPr>
        <p:spPr>
          <a:xfrm>
            <a:off x="5233320" y="4163400"/>
            <a:ext cx="3075840" cy="33624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0" name="Ellipse 12"/>
          <p:cNvSpPr/>
          <p:nvPr/>
        </p:nvSpPr>
        <p:spPr>
          <a:xfrm>
            <a:off x="5506920" y="4148280"/>
            <a:ext cx="337320" cy="337320"/>
          </a:xfrm>
          <a:prstGeom prst="ellipse">
            <a:avLst/>
          </a:prstGeom>
          <a:solidFill>
            <a:srgbClr val="000000"/>
          </a:solidFill>
          <a:ln>
            <a:solidFill>
              <a:srgbClr val="ffffff"/>
            </a:solidFill>
            <a:rou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400" spc="-1" strike="noStrike">
                <a:solidFill>
                  <a:srgbClr val="ffffff"/>
                </a:solidFill>
                <a:latin typeface="Univers for KPMG"/>
              </a:rPr>
              <a:t>3</a:t>
            </a:r>
            <a:endParaRPr b="0" lang="fr-FR" sz="1400" spc="-1" strike="noStrike">
              <a:latin typeface="Arial"/>
            </a:endParaRPr>
          </a:p>
        </p:txBody>
      </p:sp>
      <p:pic>
        <p:nvPicPr>
          <p:cNvPr id="291" name="Graphique 16" descr="Utilisateurs contour"/>
          <p:cNvPicPr/>
          <p:nvPr/>
        </p:nvPicPr>
        <p:blipFill>
          <a:blip r:embed="rId6"/>
          <a:stretch/>
        </p:blipFill>
        <p:spPr>
          <a:xfrm>
            <a:off x="5923080" y="2061000"/>
            <a:ext cx="1052280" cy="1052280"/>
          </a:xfrm>
          <a:prstGeom prst="rect">
            <a:avLst/>
          </a:prstGeom>
          <a:ln w="0">
            <a:noFill/>
          </a:ln>
        </p:spPr>
      </p:pic>
      <p:sp>
        <p:nvSpPr>
          <p:cNvPr id="292" name="Flèche : courbe vers la gauche 21"/>
          <p:cNvSpPr/>
          <p:nvPr/>
        </p:nvSpPr>
        <p:spPr>
          <a:xfrm rot="14287200">
            <a:off x="5113440" y="2051640"/>
            <a:ext cx="580680" cy="110448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3" name="Ellipse 40"/>
          <p:cNvSpPr/>
          <p:nvPr/>
        </p:nvSpPr>
        <p:spPr>
          <a:xfrm>
            <a:off x="5069160" y="2202840"/>
            <a:ext cx="337320" cy="337320"/>
          </a:xfrm>
          <a:prstGeom prst="ellipse">
            <a:avLst/>
          </a:prstGeom>
          <a:solidFill>
            <a:srgbClr val="000000"/>
          </a:solidFill>
          <a:ln>
            <a:solidFill>
              <a:srgbClr val="ffffff"/>
            </a:solidFill>
            <a:rou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400" spc="-1" strike="noStrike">
                <a:solidFill>
                  <a:srgbClr val="ffffff"/>
                </a:solidFill>
                <a:latin typeface="Univers for KPMG"/>
              </a:rPr>
              <a:t>2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294" name="ZoneTexte 28"/>
          <p:cNvSpPr/>
          <p:nvPr/>
        </p:nvSpPr>
        <p:spPr>
          <a:xfrm>
            <a:off x="5188680" y="4507920"/>
            <a:ext cx="3120480" cy="154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Univers for KPMG"/>
              </a:rPr>
              <a:t>Le bailleur informe le réservataire de la libération du logement et transmets une « </a:t>
            </a:r>
            <a:r>
              <a:rPr b="1" lang="fr-FR" sz="1600" spc="-1" strike="noStrike">
                <a:solidFill>
                  <a:srgbClr val="000000"/>
                </a:solidFill>
                <a:latin typeface="Univers for KPMG"/>
              </a:rPr>
              <a:t>fiche navette </a:t>
            </a:r>
            <a:r>
              <a:rPr b="0" lang="fr-FR" sz="1600" spc="-1" strike="noStrike">
                <a:solidFill>
                  <a:srgbClr val="000000"/>
                </a:solidFill>
                <a:latin typeface="Univers for KPMG"/>
              </a:rPr>
              <a:t>»</a:t>
            </a:r>
            <a:endParaRPr b="0" lang="fr-FR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1600" spc="-1" strike="noStrike">
              <a:latin typeface="Arial"/>
            </a:endParaRPr>
          </a:p>
        </p:txBody>
      </p:sp>
      <p:sp>
        <p:nvSpPr>
          <p:cNvPr id="295" name="Rectangle 36"/>
          <p:cNvSpPr/>
          <p:nvPr/>
        </p:nvSpPr>
        <p:spPr>
          <a:xfrm>
            <a:off x="7826040" y="158400"/>
            <a:ext cx="2522880" cy="108000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2400" spc="-1" strike="noStrike">
                <a:solidFill>
                  <a:srgbClr val="000000"/>
                </a:solidFill>
                <a:latin typeface="Univers for KPMG"/>
              </a:rPr>
              <a:t>Lorsque un logement se libère</a:t>
            </a:r>
            <a:endParaRPr b="0" lang="fr-F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La gestion en flux 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Les principes de la réforme : </a:t>
            </a:r>
            <a:r>
              <a:rPr b="1" lang="fr-FR" sz="3200" spc="-1" strike="noStrike" u="sng">
                <a:solidFill>
                  <a:srgbClr val="005eb8"/>
                </a:solidFill>
                <a:uFillTx/>
                <a:latin typeface="KPMG Extralight"/>
              </a:rPr>
              <a:t>Qu’est ce qui change concrètement </a:t>
            </a: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? </a:t>
            </a:r>
            <a:endParaRPr b="0" lang="fr-FR" sz="3200" spc="-1" strike="noStrike">
              <a:latin typeface="Arial"/>
            </a:endParaRPr>
          </a:p>
        </p:txBody>
      </p:sp>
      <p:pic>
        <p:nvPicPr>
          <p:cNvPr id="297" name="Image 1" descr=""/>
          <p:cNvPicPr/>
          <p:nvPr/>
        </p:nvPicPr>
        <p:blipFill>
          <a:blip r:embed="rId1"/>
          <a:srcRect l="0" t="0" r="0" b="14105"/>
          <a:stretch/>
        </p:blipFill>
        <p:spPr>
          <a:xfrm>
            <a:off x="144360" y="1883160"/>
            <a:ext cx="3093840" cy="2657160"/>
          </a:xfrm>
          <a:prstGeom prst="rect">
            <a:avLst/>
          </a:prstGeom>
          <a:ln w="0">
            <a:noFill/>
          </a:ln>
        </p:spPr>
      </p:pic>
      <p:sp>
        <p:nvSpPr>
          <p:cNvPr id="298" name="Rectangle 19"/>
          <p:cNvSpPr/>
          <p:nvPr/>
        </p:nvSpPr>
        <p:spPr>
          <a:xfrm>
            <a:off x="1284840" y="2234160"/>
            <a:ext cx="227880" cy="1969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9" name="Rectangle 20"/>
          <p:cNvSpPr/>
          <p:nvPr/>
        </p:nvSpPr>
        <p:spPr>
          <a:xfrm>
            <a:off x="1701720" y="2234160"/>
            <a:ext cx="227880" cy="1969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0" name="Rectangle 22"/>
          <p:cNvSpPr/>
          <p:nvPr/>
        </p:nvSpPr>
        <p:spPr>
          <a:xfrm>
            <a:off x="852840" y="2665800"/>
            <a:ext cx="227880" cy="1969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1" name="Rectangle 23"/>
          <p:cNvSpPr/>
          <p:nvPr/>
        </p:nvSpPr>
        <p:spPr>
          <a:xfrm>
            <a:off x="1275120" y="2665800"/>
            <a:ext cx="227880" cy="1969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2" name="Rectangle 24"/>
          <p:cNvSpPr/>
          <p:nvPr/>
        </p:nvSpPr>
        <p:spPr>
          <a:xfrm>
            <a:off x="1692000" y="2665800"/>
            <a:ext cx="227880" cy="196920"/>
          </a:xfrm>
          <a:prstGeom prst="rect">
            <a:avLst/>
          </a:prstGeom>
          <a:solidFill>
            <a:schemeClr val="accent1"/>
          </a:solidFill>
          <a:ln>
            <a:solidFill>
              <a:srgbClr val="0091da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3" name="Rectangle 30"/>
          <p:cNvSpPr/>
          <p:nvPr/>
        </p:nvSpPr>
        <p:spPr>
          <a:xfrm>
            <a:off x="862560" y="3089520"/>
            <a:ext cx="227880" cy="196920"/>
          </a:xfrm>
          <a:prstGeom prst="rect">
            <a:avLst/>
          </a:prstGeom>
          <a:solidFill>
            <a:schemeClr val="accent1"/>
          </a:solidFill>
          <a:ln>
            <a:solidFill>
              <a:srgbClr val="0091da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4" name="Rectangle 31"/>
          <p:cNvSpPr/>
          <p:nvPr/>
        </p:nvSpPr>
        <p:spPr>
          <a:xfrm>
            <a:off x="1284840" y="3089520"/>
            <a:ext cx="227880" cy="196920"/>
          </a:xfrm>
          <a:prstGeom prst="rect">
            <a:avLst/>
          </a:prstGeom>
          <a:solidFill>
            <a:schemeClr val="accent1"/>
          </a:solidFill>
          <a:ln>
            <a:solidFill>
              <a:srgbClr val="0091da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5" name="Rectangle 32"/>
          <p:cNvSpPr/>
          <p:nvPr/>
        </p:nvSpPr>
        <p:spPr>
          <a:xfrm>
            <a:off x="1701720" y="3089520"/>
            <a:ext cx="227880" cy="196920"/>
          </a:xfrm>
          <a:prstGeom prst="rect">
            <a:avLst/>
          </a:prstGeom>
          <a:solidFill>
            <a:schemeClr val="accent5"/>
          </a:solidFill>
          <a:ln>
            <a:solidFill>
              <a:srgbClr val="00a3a1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6" name="Rectangle 33"/>
          <p:cNvSpPr/>
          <p:nvPr/>
        </p:nvSpPr>
        <p:spPr>
          <a:xfrm>
            <a:off x="852120" y="3506760"/>
            <a:ext cx="227880" cy="196920"/>
          </a:xfrm>
          <a:prstGeom prst="rect">
            <a:avLst/>
          </a:prstGeom>
          <a:solidFill>
            <a:schemeClr val="accent5"/>
          </a:solidFill>
          <a:ln>
            <a:solidFill>
              <a:srgbClr val="00a3a1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7" name="Rectangle 34"/>
          <p:cNvSpPr/>
          <p:nvPr/>
        </p:nvSpPr>
        <p:spPr>
          <a:xfrm>
            <a:off x="2147040" y="2072880"/>
            <a:ext cx="730800" cy="246744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8" name="Rectangle 35"/>
          <p:cNvSpPr/>
          <p:nvPr/>
        </p:nvSpPr>
        <p:spPr>
          <a:xfrm>
            <a:off x="1217520" y="3427200"/>
            <a:ext cx="808200" cy="35460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9" name="Rectangle 37"/>
          <p:cNvSpPr/>
          <p:nvPr/>
        </p:nvSpPr>
        <p:spPr>
          <a:xfrm>
            <a:off x="613800" y="1479240"/>
            <a:ext cx="9735120" cy="379440"/>
          </a:xfrm>
          <a:prstGeom prst="rect">
            <a:avLst/>
          </a:prstGeom>
          <a:solidFill>
            <a:srgbClr val="00a3a1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2400" spc="-1" strike="noStrike">
                <a:solidFill>
                  <a:srgbClr val="ffffff"/>
                </a:solidFill>
                <a:latin typeface="Calibri"/>
              </a:rPr>
              <a:t>GESTION EN STOCK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310" name="Rectangle 44"/>
          <p:cNvSpPr/>
          <p:nvPr/>
        </p:nvSpPr>
        <p:spPr>
          <a:xfrm>
            <a:off x="7826040" y="158400"/>
            <a:ext cx="2522880" cy="108000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2400" spc="-1" strike="noStrike">
                <a:solidFill>
                  <a:srgbClr val="000000"/>
                </a:solidFill>
                <a:latin typeface="Univers for KPMG"/>
              </a:rPr>
              <a:t>Sur une année 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311" name="Rectangle 2"/>
          <p:cNvSpPr/>
          <p:nvPr/>
        </p:nvSpPr>
        <p:spPr>
          <a:xfrm>
            <a:off x="862560" y="2237040"/>
            <a:ext cx="227880" cy="1969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2" name="ZoneTexte 6"/>
          <p:cNvSpPr/>
          <p:nvPr/>
        </p:nvSpPr>
        <p:spPr>
          <a:xfrm>
            <a:off x="2573640" y="1987200"/>
            <a:ext cx="7536960" cy="3444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endParaRPr b="0" lang="fr-FR" sz="18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Chaque réservataire a obtenu des droits de réservation en fonction de la rotation sur son parc de logement 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0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Si 6 logements se sont libérés : 5 logements du réservataire A, et 1 logement du réservataire B, alors : </a:t>
            </a:r>
            <a:endParaRPr b="0" lang="fr-FR" sz="2000" spc="-1" strike="noStrike">
              <a:latin typeface="Arial"/>
            </a:endParaRPr>
          </a:p>
          <a:p>
            <a:pPr lvl="1" marL="800280" indent="-34308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Le </a:t>
            </a:r>
            <a:r>
              <a:rPr b="1" lang="fr-FR" sz="2000" spc="-1" strike="noStrike">
                <a:solidFill>
                  <a:srgbClr val="ff44bb"/>
                </a:solidFill>
                <a:latin typeface="Univers for KPMG"/>
              </a:rPr>
              <a:t>réservataire A </a:t>
            </a: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obtenu </a:t>
            </a:r>
            <a:r>
              <a:rPr b="1" lang="fr-FR" sz="2000" spc="-1" strike="noStrike">
                <a:solidFill>
                  <a:srgbClr val="ff44bb"/>
                </a:solidFill>
                <a:latin typeface="Univers for KPMG"/>
              </a:rPr>
              <a:t>5</a:t>
            </a: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 attributions </a:t>
            </a:r>
            <a:endParaRPr b="0" lang="fr-FR" sz="2000" spc="-1" strike="noStrike">
              <a:latin typeface="Arial"/>
            </a:endParaRPr>
          </a:p>
          <a:p>
            <a:pPr lvl="1" marL="800280" indent="-34308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Le </a:t>
            </a:r>
            <a:r>
              <a:rPr b="1" lang="fr-FR" sz="2000" spc="-1" strike="noStrike">
                <a:solidFill>
                  <a:srgbClr val="005eb8"/>
                </a:solidFill>
                <a:latin typeface="Univers for KPMG"/>
              </a:rPr>
              <a:t>réservataire B</a:t>
            </a:r>
            <a:r>
              <a:rPr b="0" lang="fr-FR" sz="2000" spc="-1" strike="noStrike">
                <a:solidFill>
                  <a:srgbClr val="005eb8"/>
                </a:solidFill>
                <a:latin typeface="Univers for KPMG"/>
              </a:rPr>
              <a:t> </a:t>
            </a: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a obtenu </a:t>
            </a:r>
            <a:r>
              <a:rPr b="1" lang="fr-FR" sz="2000" spc="-1" strike="noStrike">
                <a:solidFill>
                  <a:srgbClr val="005eb8"/>
                </a:solidFill>
                <a:latin typeface="Univers for KPMG"/>
              </a:rPr>
              <a:t>1</a:t>
            </a: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 attribution </a:t>
            </a:r>
            <a:endParaRPr b="0" lang="fr-FR" sz="2000" spc="-1" strike="noStrike">
              <a:latin typeface="Arial"/>
            </a:endParaRPr>
          </a:p>
          <a:p>
            <a:pPr lvl="1" marL="800280" indent="-34308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Le </a:t>
            </a:r>
            <a:r>
              <a:rPr b="1" lang="fr-FR" sz="2000" spc="-1" strike="noStrike">
                <a:solidFill>
                  <a:srgbClr val="00a3a1"/>
                </a:solidFill>
                <a:latin typeface="Univers for KPMG"/>
              </a:rPr>
              <a:t>réservataire C</a:t>
            </a: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 n’a obtenu </a:t>
            </a:r>
            <a:r>
              <a:rPr b="1" lang="fr-FR" sz="2000" spc="-1" strike="noStrike">
                <a:solidFill>
                  <a:srgbClr val="00a3a1"/>
                </a:solidFill>
                <a:latin typeface="Univers for KPMG"/>
              </a:rPr>
              <a:t>aucune</a:t>
            </a: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 attribution 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La gestion en flux 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Les principes de la réforme : </a:t>
            </a:r>
            <a:r>
              <a:rPr b="1" lang="fr-FR" sz="3200" spc="-1" strike="noStrike" u="sng">
                <a:solidFill>
                  <a:srgbClr val="005eb8"/>
                </a:solidFill>
                <a:uFillTx/>
                <a:latin typeface="KPMG Extralight"/>
              </a:rPr>
              <a:t>Qu’est ce qui change concrètement </a:t>
            </a: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? </a:t>
            </a:r>
            <a:endParaRPr b="0" lang="fr-FR" sz="3200" spc="-1" strike="noStrike">
              <a:latin typeface="Arial"/>
            </a:endParaRPr>
          </a:p>
        </p:txBody>
      </p:sp>
      <p:pic>
        <p:nvPicPr>
          <p:cNvPr id="314" name="Image 1" descr=""/>
          <p:cNvPicPr/>
          <p:nvPr/>
        </p:nvPicPr>
        <p:blipFill>
          <a:blip r:embed="rId1"/>
          <a:srcRect l="0" t="0" r="0" b="14105"/>
          <a:stretch/>
        </p:blipFill>
        <p:spPr>
          <a:xfrm>
            <a:off x="144360" y="1883160"/>
            <a:ext cx="3093840" cy="2657160"/>
          </a:xfrm>
          <a:prstGeom prst="rect">
            <a:avLst/>
          </a:prstGeom>
          <a:ln w="0">
            <a:noFill/>
          </a:ln>
        </p:spPr>
      </p:pic>
      <p:sp>
        <p:nvSpPr>
          <p:cNvPr id="315" name="Rectangle 34"/>
          <p:cNvSpPr/>
          <p:nvPr/>
        </p:nvSpPr>
        <p:spPr>
          <a:xfrm>
            <a:off x="2147040" y="2072880"/>
            <a:ext cx="730800" cy="246744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6" name="Rectangle 44"/>
          <p:cNvSpPr/>
          <p:nvPr/>
        </p:nvSpPr>
        <p:spPr>
          <a:xfrm>
            <a:off x="7826040" y="158400"/>
            <a:ext cx="2522880" cy="108000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2400" spc="-1" strike="noStrike">
                <a:solidFill>
                  <a:srgbClr val="000000"/>
                </a:solidFill>
                <a:latin typeface="Univers for KPMG"/>
              </a:rPr>
              <a:t>Sur une année 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317" name="ZoneTexte 6"/>
          <p:cNvSpPr/>
          <p:nvPr/>
        </p:nvSpPr>
        <p:spPr>
          <a:xfrm>
            <a:off x="2573640" y="1987200"/>
            <a:ext cx="7536960" cy="466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endParaRPr b="0" lang="fr-FR" sz="18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Chaque réservataire a obtenu des droits de réservation en fonction de ce qu’il représente dans le « flux » des attributions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0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Si 6 logements se sont libérés :</a:t>
            </a:r>
            <a:endParaRPr b="0" lang="fr-FR" sz="2000" spc="-1" strike="noStrike">
              <a:latin typeface="Arial"/>
            </a:endParaRPr>
          </a:p>
          <a:p>
            <a:pPr lvl="1" marL="800280" indent="-34308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Le </a:t>
            </a:r>
            <a:r>
              <a:rPr b="1" lang="fr-FR" sz="2000" spc="-1" strike="noStrike">
                <a:solidFill>
                  <a:srgbClr val="ff44bb"/>
                </a:solidFill>
                <a:latin typeface="Univers for KPMG"/>
              </a:rPr>
              <a:t>réservataire A </a:t>
            </a: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obtenu </a:t>
            </a:r>
            <a:r>
              <a:rPr b="1" lang="fr-FR" sz="2000" spc="-1" strike="noStrike">
                <a:solidFill>
                  <a:srgbClr val="ff44bb"/>
                </a:solidFill>
                <a:latin typeface="Univers for KPMG"/>
              </a:rPr>
              <a:t>3</a:t>
            </a: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 attributions (=50% de 6)</a:t>
            </a:r>
            <a:endParaRPr b="0" lang="fr-FR" sz="2000" spc="-1" strike="noStrike">
              <a:latin typeface="Arial"/>
            </a:endParaRPr>
          </a:p>
          <a:p>
            <a:pPr lvl="1" marL="800280" indent="-34308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Le </a:t>
            </a:r>
            <a:r>
              <a:rPr b="1" lang="fr-FR" sz="2000" spc="-1" strike="noStrike">
                <a:solidFill>
                  <a:srgbClr val="005eb8"/>
                </a:solidFill>
                <a:latin typeface="Univers for KPMG"/>
              </a:rPr>
              <a:t>réservataire B</a:t>
            </a:r>
            <a:r>
              <a:rPr b="0" lang="fr-FR" sz="2000" spc="-1" strike="noStrike">
                <a:solidFill>
                  <a:srgbClr val="005eb8"/>
                </a:solidFill>
                <a:latin typeface="Univers for KPMG"/>
              </a:rPr>
              <a:t> </a:t>
            </a: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a obtenu </a:t>
            </a:r>
            <a:r>
              <a:rPr b="1" lang="fr-FR" sz="2000" spc="-1" strike="noStrike">
                <a:solidFill>
                  <a:srgbClr val="005eb8"/>
                </a:solidFill>
                <a:latin typeface="Univers for KPMG"/>
              </a:rPr>
              <a:t>2</a:t>
            </a: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 attribution (=30% de 6)</a:t>
            </a:r>
            <a:endParaRPr b="0" lang="fr-FR" sz="2000" spc="-1" strike="noStrike">
              <a:latin typeface="Arial"/>
            </a:endParaRPr>
          </a:p>
          <a:p>
            <a:pPr lvl="1" marL="800280" indent="-34308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Le </a:t>
            </a:r>
            <a:r>
              <a:rPr b="1" lang="fr-FR" sz="2000" spc="-1" strike="noStrike">
                <a:solidFill>
                  <a:srgbClr val="00a3a1"/>
                </a:solidFill>
                <a:latin typeface="Univers for KPMG"/>
              </a:rPr>
              <a:t>réservataire C</a:t>
            </a: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 a obtenu </a:t>
            </a:r>
            <a:r>
              <a:rPr b="1" lang="fr-FR" sz="2000" spc="-1" strike="noStrike">
                <a:solidFill>
                  <a:srgbClr val="00a3a1"/>
                </a:solidFill>
                <a:latin typeface="Univers for KPMG"/>
              </a:rPr>
              <a:t>1</a:t>
            </a: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 attribution (=20% de 6)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Un retour annuel (semestriel au démarrage) par le bailleur sur les logements mis à disposition et les attributions effectives 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000" spc="-1" strike="noStrike">
              <a:latin typeface="Arial"/>
            </a:endParaRPr>
          </a:p>
        </p:txBody>
      </p:sp>
      <p:sp>
        <p:nvSpPr>
          <p:cNvPr id="318" name="Rectangle 3"/>
          <p:cNvSpPr/>
          <p:nvPr/>
        </p:nvSpPr>
        <p:spPr>
          <a:xfrm>
            <a:off x="613800" y="1479240"/>
            <a:ext cx="9735120" cy="379440"/>
          </a:xfrm>
          <a:prstGeom prst="rect">
            <a:avLst/>
          </a:prstGeom>
          <a:solidFill>
            <a:schemeClr val="tx2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2400" spc="-1" strike="noStrike">
                <a:solidFill>
                  <a:srgbClr val="ffffff"/>
                </a:solidFill>
                <a:latin typeface="Calibri"/>
              </a:rPr>
              <a:t>GESTION EN FLUX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319" name="Rectangle 4"/>
          <p:cNvSpPr/>
          <p:nvPr/>
        </p:nvSpPr>
        <p:spPr>
          <a:xfrm>
            <a:off x="405360" y="5810040"/>
            <a:ext cx="1741320" cy="377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ffffff"/>
                </a:solidFill>
                <a:latin typeface="Univers for KPMG"/>
              </a:rPr>
              <a:t>Réservataire A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320" name="Rectangle 5"/>
          <p:cNvSpPr/>
          <p:nvPr/>
        </p:nvSpPr>
        <p:spPr>
          <a:xfrm>
            <a:off x="406440" y="6267240"/>
            <a:ext cx="1741320" cy="377640"/>
          </a:xfrm>
          <a:prstGeom prst="rect">
            <a:avLst/>
          </a:prstGeom>
          <a:solidFill>
            <a:schemeClr val="accent1"/>
          </a:solidFill>
          <a:ln>
            <a:solidFill>
              <a:srgbClr val="0091da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ffffff"/>
                </a:solidFill>
                <a:latin typeface="Univers for KPMG"/>
              </a:rPr>
              <a:t>Réservataire B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321" name="Rectangle 7"/>
          <p:cNvSpPr/>
          <p:nvPr/>
        </p:nvSpPr>
        <p:spPr>
          <a:xfrm>
            <a:off x="405360" y="6724080"/>
            <a:ext cx="1741320" cy="377640"/>
          </a:xfrm>
          <a:prstGeom prst="rect">
            <a:avLst/>
          </a:prstGeom>
          <a:solidFill>
            <a:schemeClr val="accent5"/>
          </a:solidFill>
          <a:ln>
            <a:solidFill>
              <a:srgbClr val="00a3a1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ffffff"/>
                </a:solidFill>
                <a:latin typeface="Univers for KPMG"/>
              </a:rPr>
              <a:t>Réservataire C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322" name="ZoneTexte 8"/>
          <p:cNvSpPr/>
          <p:nvPr/>
        </p:nvSpPr>
        <p:spPr>
          <a:xfrm>
            <a:off x="2147040" y="5829480"/>
            <a:ext cx="2355120" cy="33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ff44bb"/>
                </a:solidFill>
                <a:latin typeface="Univers for KPMG"/>
              </a:rPr>
              <a:t>50% du flux 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323" name="ZoneTexte 9"/>
          <p:cNvSpPr/>
          <p:nvPr/>
        </p:nvSpPr>
        <p:spPr>
          <a:xfrm>
            <a:off x="2147040" y="6278760"/>
            <a:ext cx="2355120" cy="33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91da"/>
                </a:solidFill>
                <a:latin typeface="Univers for KPMG"/>
              </a:rPr>
              <a:t>30% du flux 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324" name="ZoneTexte 10"/>
          <p:cNvSpPr/>
          <p:nvPr/>
        </p:nvSpPr>
        <p:spPr>
          <a:xfrm>
            <a:off x="2147040" y="6763680"/>
            <a:ext cx="2355120" cy="33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a3a1"/>
                </a:solidFill>
                <a:latin typeface="Univers for KPMG"/>
              </a:rPr>
              <a:t>20% du flux 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325" name="ZoneTexte 11"/>
          <p:cNvSpPr/>
          <p:nvPr/>
        </p:nvSpPr>
        <p:spPr>
          <a:xfrm>
            <a:off x="4322520" y="5832720"/>
            <a:ext cx="5962320" cy="118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i="1" lang="fr-FR" sz="1800" spc="-1" strike="noStrike">
                <a:solidFill>
                  <a:srgbClr val="003087"/>
                </a:solidFill>
                <a:latin typeface="Wingdings"/>
              </a:rPr>
              <a:t></a:t>
            </a:r>
            <a:r>
              <a:rPr b="0" i="1" lang="fr-FR" sz="1800" spc="-1" strike="noStrike">
                <a:solidFill>
                  <a:srgbClr val="003087"/>
                </a:solidFill>
                <a:latin typeface="Univers for KPMG"/>
              </a:rPr>
              <a:t> </a:t>
            </a:r>
            <a:r>
              <a:rPr b="0" i="1" lang="fr-FR" sz="1800" spc="-1" strike="noStrike">
                <a:solidFill>
                  <a:srgbClr val="003087"/>
                </a:solidFill>
                <a:latin typeface="Univers for KPMG"/>
              </a:rPr>
              <a:t>Les bailleurs sont garants du fait de proposer </a:t>
            </a:r>
            <a:r>
              <a:rPr b="0" i="1" lang="fr-FR" sz="1800" spc="-1" strike="noStrike" u="sng">
                <a:solidFill>
                  <a:srgbClr val="003087"/>
                </a:solidFill>
                <a:uFillTx/>
                <a:latin typeface="Univers for KPMG"/>
              </a:rPr>
              <a:t>chaque année </a:t>
            </a:r>
            <a:r>
              <a:rPr b="0" i="1" lang="fr-FR" sz="1800" spc="-1" strike="noStrike">
                <a:solidFill>
                  <a:srgbClr val="003087"/>
                </a:solidFill>
                <a:latin typeface="Univers for KPMG"/>
              </a:rPr>
              <a:t>aux réservataires un nombre de logements correspondant à la proportion des logements dont ils étaient attributaire dans l’ensemble du parc </a:t>
            </a:r>
            <a:endParaRPr b="0" lang="fr-F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La gestion en flux 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L’assiette 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327" name="ZoneTexte 2"/>
          <p:cNvSpPr/>
          <p:nvPr/>
        </p:nvSpPr>
        <p:spPr>
          <a:xfrm>
            <a:off x="669600" y="1713960"/>
            <a:ext cx="9485640" cy="490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Sont </a:t>
            </a:r>
            <a:r>
              <a:rPr b="1" lang="fr-FR" sz="2000" spc="-1" strike="noStrike" u="sng">
                <a:solidFill>
                  <a:srgbClr val="000000"/>
                </a:solidFill>
                <a:uFillTx/>
                <a:latin typeface="Univers for KPMG"/>
              </a:rPr>
              <a:t>concernés par la gestion en flux : 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Les logements conventionnés ouvrant droit à l’aide personnalisée au logement (APL) relevant des dispositions relatives aux attributions de logements locatifs sociaux </a:t>
            </a:r>
            <a:endParaRPr b="0" lang="fr-FR" sz="20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"/>
            </a:pPr>
            <a:r>
              <a:rPr b="1" lang="fr-FR" sz="1800" spc="-1" strike="noStrike" u="sng">
                <a:solidFill>
                  <a:srgbClr val="000000"/>
                </a:solidFill>
                <a:uFillTx/>
                <a:latin typeface="Univers for KPMG"/>
              </a:rPr>
              <a:t>PLAI, PLUS, PLS </a:t>
            </a: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Les logements non conventionnés mais construits, améliorés ou acquis et améliorés avec le concours de l’Etat (à savoir, les logements ayant bénéficiés d’un financement aidé antérieur à 1977 tels les HBM, HLMO, PLR, PSR, ILM, ILN, etc.) 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Les logements déconventionnés mais tombant de l’application de l’article L441-6 du CCH. 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 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=</a:t>
            </a:r>
            <a:endParaRPr b="0" lang="fr-FR" sz="2000" spc="-1" strike="noStrike">
              <a:latin typeface="Arial"/>
            </a:endParaRPr>
          </a:p>
        </p:txBody>
      </p:sp>
      <p:pic>
        <p:nvPicPr>
          <p:cNvPr id="328" name="Graphique 4" descr="Coche avec un remplissage uni"/>
          <p:cNvPicPr/>
          <p:nvPr/>
        </p:nvPicPr>
        <p:blipFill>
          <a:blip r:embed="rId1"/>
          <a:stretch/>
        </p:blipFill>
        <p:spPr>
          <a:xfrm>
            <a:off x="7396200" y="253800"/>
            <a:ext cx="1968840" cy="1968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La gestion en flux 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L’assiette 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330" name="ZoneTexte 2"/>
          <p:cNvSpPr/>
          <p:nvPr/>
        </p:nvSpPr>
        <p:spPr>
          <a:xfrm>
            <a:off x="669600" y="1713960"/>
            <a:ext cx="9485640" cy="435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Sont, à l’inverse, </a:t>
            </a:r>
            <a:r>
              <a:rPr b="1" lang="fr-FR" sz="2000" spc="-1" strike="noStrike" u="sng">
                <a:solidFill>
                  <a:srgbClr val="000000"/>
                </a:solidFill>
                <a:uFillTx/>
                <a:latin typeface="Univers for KPMG"/>
              </a:rPr>
              <a:t>exclus de la gestion en flux : </a:t>
            </a:r>
            <a:endParaRPr b="0" lang="fr-FR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Les logements Prêt Locatif Intermédiaire ;</a:t>
            </a:r>
            <a:endParaRPr b="0" lang="fr-FR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Les logements réservés au profit des services relevant de la défense nationale ou de la sécurité intérieure ; </a:t>
            </a:r>
            <a:endParaRPr b="0" lang="fr-FR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Les résidences universitaires et logements foyers (logements étudiants, CHRS et résidences sociales, foyers travailleurs migrants) ;</a:t>
            </a:r>
            <a:endParaRPr b="0" lang="fr-FR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Les logements réservés au profit des établissements publics de santé. 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 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 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fr-FR" sz="2000" spc="-1" strike="noStrike">
                <a:solidFill>
                  <a:srgbClr val="000000"/>
                </a:solidFill>
                <a:latin typeface="Univers for KPMG"/>
              </a:rPr>
              <a:t>Sont également exclus les logements qui ne sont pas destinés à être remis en location à leur libération :</a:t>
            </a:r>
            <a:endParaRPr b="0" lang="fr-FR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Les logements dédiés à la vente sur l’année ;</a:t>
            </a:r>
            <a:endParaRPr b="0" lang="fr-FR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Les logements appelés à faire l’objet d’une démolition.  </a:t>
            </a:r>
            <a:endParaRPr b="0" lang="fr-FR" sz="2000" spc="-1" strike="noStrike">
              <a:latin typeface="Arial"/>
            </a:endParaRPr>
          </a:p>
        </p:txBody>
      </p:sp>
      <p:pic>
        <p:nvPicPr>
          <p:cNvPr id="331" name="Graphique 3" descr="Badge croix avec un remplissage uni"/>
          <p:cNvPicPr/>
          <p:nvPr/>
        </p:nvPicPr>
        <p:blipFill>
          <a:blip r:embed="rId1"/>
          <a:stretch/>
        </p:blipFill>
        <p:spPr>
          <a:xfrm>
            <a:off x="7961040" y="91800"/>
            <a:ext cx="2061000" cy="2061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La gestion en flux 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Le calcul du flux  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333" name="ZoneTexte 1"/>
          <p:cNvSpPr/>
          <p:nvPr/>
        </p:nvSpPr>
        <p:spPr>
          <a:xfrm>
            <a:off x="669600" y="1759680"/>
            <a:ext cx="9109800" cy="69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fr-FR" sz="2000" spc="-1" strike="noStrike">
                <a:solidFill>
                  <a:srgbClr val="000000"/>
                </a:solidFill>
                <a:latin typeface="Univers for KPMG"/>
              </a:rPr>
              <a:t>Etape 1. </a:t>
            </a: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L’estimation du </a:t>
            </a:r>
            <a:r>
              <a:rPr b="0" lang="fr-FR" sz="2000" spc="-1" strike="noStrike" u="sng">
                <a:solidFill>
                  <a:srgbClr val="000000"/>
                </a:solidFill>
                <a:uFillTx/>
                <a:latin typeface="Univers for KPMG"/>
              </a:rPr>
              <a:t>nombre de logements disponibles à la location sur l’année 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334" name="Rectangle : coins arrondis 2"/>
          <p:cNvSpPr/>
          <p:nvPr/>
        </p:nvSpPr>
        <p:spPr>
          <a:xfrm>
            <a:off x="378360" y="2452320"/>
            <a:ext cx="1920960" cy="132732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000000"/>
                </a:solidFill>
                <a:latin typeface="Univers for KPMG"/>
              </a:rPr>
              <a:t>Nb. de logements « éligibles au flux »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335" name="Rectangle : coins arrondis 3"/>
          <p:cNvSpPr/>
          <p:nvPr/>
        </p:nvSpPr>
        <p:spPr>
          <a:xfrm>
            <a:off x="3648240" y="2450160"/>
            <a:ext cx="2807640" cy="132732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000000"/>
                </a:solidFill>
                <a:latin typeface="Univers for KPMG"/>
              </a:rPr>
              <a:t>Taux de rotation global du bailleur (méthode harmonisée)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336" name="Rectangle : coins arrondis 4"/>
          <p:cNvSpPr/>
          <p:nvPr/>
        </p:nvSpPr>
        <p:spPr>
          <a:xfrm>
            <a:off x="7422120" y="2452320"/>
            <a:ext cx="2807640" cy="1327320"/>
          </a:xfrm>
          <a:prstGeom prst="roundRect">
            <a:avLst>
              <a:gd name="adj" fmla="val 0"/>
            </a:avLst>
          </a:prstGeom>
          <a:noFill/>
          <a:ln>
            <a:solidFill>
              <a:srgbClr val="00338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800" spc="-1" strike="noStrike">
                <a:solidFill>
                  <a:srgbClr val="00338d"/>
                </a:solidFill>
                <a:latin typeface="Univers for KPMG"/>
              </a:rPr>
              <a:t>Nombre de logements disponibles à la location sur l’année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337" name="Rectangle : coins arrondis 5"/>
          <p:cNvSpPr/>
          <p:nvPr/>
        </p:nvSpPr>
        <p:spPr>
          <a:xfrm>
            <a:off x="285120" y="4856400"/>
            <a:ext cx="1920960" cy="1785240"/>
          </a:xfrm>
          <a:prstGeom prst="roundRect">
            <a:avLst>
              <a:gd name="adj" fmla="val 0"/>
            </a:avLst>
          </a:prstGeom>
          <a:noFill/>
          <a:ln>
            <a:solidFill>
              <a:srgbClr val="00338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800" spc="-1" strike="noStrike">
                <a:solidFill>
                  <a:srgbClr val="00338d"/>
                </a:solidFill>
                <a:latin typeface="Univers for KPMG"/>
              </a:rPr>
              <a:t>Nombre estimé de logements disponibles à la location sur l’année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338" name="ZoneTexte 6"/>
          <p:cNvSpPr/>
          <p:nvPr/>
        </p:nvSpPr>
        <p:spPr>
          <a:xfrm>
            <a:off x="576000" y="4209120"/>
            <a:ext cx="9109800" cy="39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fr-FR" sz="2000" spc="-1" strike="noStrike">
                <a:solidFill>
                  <a:srgbClr val="000000"/>
                </a:solidFill>
                <a:latin typeface="Univers for KPMG"/>
              </a:rPr>
              <a:t>Etape 2. </a:t>
            </a: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Le calcul du flux 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339" name="Rectangle : coins arrondis 7"/>
          <p:cNvSpPr/>
          <p:nvPr/>
        </p:nvSpPr>
        <p:spPr>
          <a:xfrm>
            <a:off x="3004920" y="5044320"/>
            <a:ext cx="2004120" cy="663480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000000"/>
                </a:solidFill>
                <a:latin typeface="Univers for KPMG"/>
              </a:rPr>
              <a:t>Relogements ANRU, ORCOD, LHI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340" name="Rectangle : coins arrondis 8"/>
          <p:cNvSpPr/>
          <p:nvPr/>
        </p:nvSpPr>
        <p:spPr>
          <a:xfrm>
            <a:off x="3004920" y="5958720"/>
            <a:ext cx="2004120" cy="663480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000000"/>
                </a:solidFill>
                <a:latin typeface="Univers for KPMG"/>
              </a:rPr>
              <a:t>Mutations annuelles 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341" name="Rectangle : coins arrondis 9"/>
          <p:cNvSpPr/>
          <p:nvPr/>
        </p:nvSpPr>
        <p:spPr>
          <a:xfrm>
            <a:off x="5871600" y="5106960"/>
            <a:ext cx="914040" cy="132732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solidFill>
              <a:srgbClr val="00338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800" spc="-1" strike="noStrike">
                <a:solidFill>
                  <a:srgbClr val="ffffff"/>
                </a:solidFill>
                <a:latin typeface="Univers for KPMG"/>
              </a:rPr>
              <a:t>Flux annuel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342" name="Rectangle : coins arrondis 11"/>
          <p:cNvSpPr/>
          <p:nvPr/>
        </p:nvSpPr>
        <p:spPr>
          <a:xfrm>
            <a:off x="9238320" y="4601520"/>
            <a:ext cx="1283760" cy="663480"/>
          </a:xfrm>
          <a:prstGeom prst="roundRect">
            <a:avLst>
              <a:gd name="adj" fmla="val 0"/>
            </a:avLst>
          </a:prstGeom>
          <a:noFill/>
          <a:ln>
            <a:solidFill>
              <a:srgbClr val="00338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400" spc="-1" strike="noStrike">
                <a:solidFill>
                  <a:srgbClr val="00338d"/>
                </a:solidFill>
                <a:latin typeface="Univers for KPMG"/>
              </a:rPr>
              <a:t>Flux </a:t>
            </a:r>
            <a:r>
              <a:rPr b="1" lang="fr-FR" sz="1400" spc="-1" strike="noStrike">
                <a:solidFill>
                  <a:srgbClr val="ff44bb"/>
                </a:solidFill>
                <a:latin typeface="Univers for KPMG"/>
              </a:rPr>
              <a:t>réservataire A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343" name="Rectangle : coins arrondis 12"/>
          <p:cNvSpPr/>
          <p:nvPr/>
        </p:nvSpPr>
        <p:spPr>
          <a:xfrm>
            <a:off x="9238320" y="5438880"/>
            <a:ext cx="1283760" cy="663480"/>
          </a:xfrm>
          <a:prstGeom prst="roundRect">
            <a:avLst>
              <a:gd name="adj" fmla="val 0"/>
            </a:avLst>
          </a:prstGeom>
          <a:noFill/>
          <a:ln>
            <a:solidFill>
              <a:srgbClr val="00338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400" spc="-1" strike="noStrike">
                <a:solidFill>
                  <a:srgbClr val="00338d"/>
                </a:solidFill>
                <a:latin typeface="Univers for KPMG"/>
              </a:rPr>
              <a:t>Flux </a:t>
            </a:r>
            <a:r>
              <a:rPr b="1" lang="fr-FR" sz="1400" spc="-1" strike="noStrike">
                <a:solidFill>
                  <a:srgbClr val="0091da"/>
                </a:solidFill>
                <a:latin typeface="Univers for KPMG"/>
              </a:rPr>
              <a:t>réservataire B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344" name="Rectangle : coins arrondis 13"/>
          <p:cNvSpPr/>
          <p:nvPr/>
        </p:nvSpPr>
        <p:spPr>
          <a:xfrm>
            <a:off x="9238320" y="6258240"/>
            <a:ext cx="1283760" cy="663480"/>
          </a:xfrm>
          <a:prstGeom prst="roundRect">
            <a:avLst>
              <a:gd name="adj" fmla="val 0"/>
            </a:avLst>
          </a:prstGeom>
          <a:noFill/>
          <a:ln>
            <a:solidFill>
              <a:srgbClr val="00338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400" spc="-1" strike="noStrike">
                <a:solidFill>
                  <a:srgbClr val="00338d"/>
                </a:solidFill>
                <a:latin typeface="Univers for KPMG"/>
              </a:rPr>
              <a:t>Flux </a:t>
            </a:r>
            <a:r>
              <a:rPr b="1" lang="fr-FR" sz="1400" spc="-1" strike="noStrike">
                <a:solidFill>
                  <a:srgbClr val="00a3a1"/>
                </a:solidFill>
                <a:latin typeface="Univers for KPMG"/>
              </a:rPr>
              <a:t>réservataire C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345" name="Rectangle : coins arrondis 14"/>
          <p:cNvSpPr/>
          <p:nvPr/>
        </p:nvSpPr>
        <p:spPr>
          <a:xfrm>
            <a:off x="7418160" y="5159160"/>
            <a:ext cx="1283760" cy="1327320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Univers for KPMG"/>
              </a:rPr>
              <a:t>Poids de chaque réservataire dans l’état des lieux 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346" name="Signe de multiplication 15"/>
          <p:cNvSpPr/>
          <p:nvPr/>
        </p:nvSpPr>
        <p:spPr>
          <a:xfrm>
            <a:off x="2516760" y="2680560"/>
            <a:ext cx="914040" cy="914040"/>
          </a:xfrm>
          <a:prstGeom prst="mathMultiply">
            <a:avLst>
              <a:gd name="adj1" fmla="val 14429"/>
            </a:avLst>
          </a:prstGeom>
          <a:solidFill>
            <a:schemeClr val="tx2"/>
          </a:solidFill>
          <a:ln>
            <a:solidFill>
              <a:srgbClr val="00338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7" name="Est égal à 16"/>
          <p:cNvSpPr/>
          <p:nvPr/>
        </p:nvSpPr>
        <p:spPr>
          <a:xfrm>
            <a:off x="6505920" y="2671560"/>
            <a:ext cx="914040" cy="914040"/>
          </a:xfrm>
          <a:prstGeom prst="mathEqual">
            <a:avLst>
              <a:gd name="adj1" fmla="val 14503"/>
              <a:gd name="adj2" fmla="val 11760"/>
            </a:avLst>
          </a:prstGeom>
          <a:solidFill>
            <a:schemeClr val="tx2"/>
          </a:solidFill>
          <a:ln>
            <a:solidFill>
              <a:srgbClr val="00338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8" name="Signe Moins 18"/>
          <p:cNvSpPr/>
          <p:nvPr/>
        </p:nvSpPr>
        <p:spPr>
          <a:xfrm>
            <a:off x="2203560" y="4981680"/>
            <a:ext cx="788760" cy="788760"/>
          </a:xfrm>
          <a:prstGeom prst="mathMinus">
            <a:avLst>
              <a:gd name="adj1" fmla="val 10223"/>
            </a:avLst>
          </a:prstGeom>
          <a:solidFill>
            <a:schemeClr val="tx2"/>
          </a:solidFill>
          <a:ln>
            <a:solidFill>
              <a:srgbClr val="00338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9" name="Est égal à 20"/>
          <p:cNvSpPr/>
          <p:nvPr/>
        </p:nvSpPr>
        <p:spPr>
          <a:xfrm>
            <a:off x="4983480" y="5365800"/>
            <a:ext cx="914040" cy="914040"/>
          </a:xfrm>
          <a:prstGeom prst="mathEqual">
            <a:avLst>
              <a:gd name="adj1" fmla="val 15323"/>
              <a:gd name="adj2" fmla="val 11760"/>
            </a:avLst>
          </a:prstGeom>
          <a:solidFill>
            <a:schemeClr val="tx2"/>
          </a:solidFill>
          <a:ln>
            <a:solidFill>
              <a:srgbClr val="00338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0" name="Signe de multiplication 21"/>
          <p:cNvSpPr/>
          <p:nvPr/>
        </p:nvSpPr>
        <p:spPr>
          <a:xfrm>
            <a:off x="6716160" y="5455080"/>
            <a:ext cx="735120" cy="735120"/>
          </a:xfrm>
          <a:prstGeom prst="mathMultiply">
            <a:avLst>
              <a:gd name="adj1" fmla="val 14429"/>
            </a:avLst>
          </a:prstGeom>
          <a:solidFill>
            <a:schemeClr val="tx2"/>
          </a:solidFill>
          <a:ln>
            <a:solidFill>
              <a:srgbClr val="00338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1" name="Signe Moins 22"/>
          <p:cNvSpPr/>
          <p:nvPr/>
        </p:nvSpPr>
        <p:spPr>
          <a:xfrm>
            <a:off x="2220840" y="5833440"/>
            <a:ext cx="788760" cy="788760"/>
          </a:xfrm>
          <a:prstGeom prst="mathMinus">
            <a:avLst>
              <a:gd name="adj1" fmla="val 10223"/>
            </a:avLst>
          </a:prstGeom>
          <a:solidFill>
            <a:schemeClr val="tx2"/>
          </a:solidFill>
          <a:ln>
            <a:solidFill>
              <a:srgbClr val="00338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2" name="Est égal à 23"/>
          <p:cNvSpPr/>
          <p:nvPr/>
        </p:nvSpPr>
        <p:spPr>
          <a:xfrm>
            <a:off x="8795520" y="4746960"/>
            <a:ext cx="438120" cy="438120"/>
          </a:xfrm>
          <a:prstGeom prst="mathEqual">
            <a:avLst>
              <a:gd name="adj1" fmla="val 14503"/>
              <a:gd name="adj2" fmla="val 11760"/>
            </a:avLst>
          </a:prstGeom>
          <a:solidFill>
            <a:schemeClr val="tx2"/>
          </a:solidFill>
          <a:ln>
            <a:solidFill>
              <a:srgbClr val="00338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3" name="Est égal à 24"/>
          <p:cNvSpPr/>
          <p:nvPr/>
        </p:nvSpPr>
        <p:spPr>
          <a:xfrm>
            <a:off x="8795520" y="5523120"/>
            <a:ext cx="438120" cy="438120"/>
          </a:xfrm>
          <a:prstGeom prst="mathEqual">
            <a:avLst>
              <a:gd name="adj1" fmla="val 14503"/>
              <a:gd name="adj2" fmla="val 11760"/>
            </a:avLst>
          </a:prstGeom>
          <a:solidFill>
            <a:schemeClr val="tx2"/>
          </a:solidFill>
          <a:ln>
            <a:solidFill>
              <a:srgbClr val="00338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4" name="Est égal à 25"/>
          <p:cNvSpPr/>
          <p:nvPr/>
        </p:nvSpPr>
        <p:spPr>
          <a:xfrm>
            <a:off x="8807400" y="6285960"/>
            <a:ext cx="438120" cy="438120"/>
          </a:xfrm>
          <a:prstGeom prst="mathEqual">
            <a:avLst>
              <a:gd name="adj1" fmla="val 14503"/>
              <a:gd name="adj2" fmla="val 11760"/>
            </a:avLst>
          </a:prstGeom>
          <a:solidFill>
            <a:schemeClr val="tx2"/>
          </a:solidFill>
          <a:ln>
            <a:solidFill>
              <a:srgbClr val="00338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tangle 2"/>
          <p:cNvSpPr/>
          <p:nvPr/>
        </p:nvSpPr>
        <p:spPr>
          <a:xfrm>
            <a:off x="0" y="0"/>
            <a:ext cx="10691280" cy="5195520"/>
          </a:xfrm>
          <a:prstGeom prst="rect">
            <a:avLst/>
          </a:prstGeom>
          <a:solidFill>
            <a:schemeClr val="bg1">
              <a:lumMod val="95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ZoneTexte 4"/>
          <p:cNvSpPr/>
          <p:nvPr/>
        </p:nvSpPr>
        <p:spPr>
          <a:xfrm>
            <a:off x="231480" y="930600"/>
            <a:ext cx="9160200" cy="4158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59040" rIns="59040" tIns="59040" bIns="59040" anchor="t">
            <a:noAutofit/>
          </a:bodyPr>
          <a:p>
            <a:pPr>
              <a:lnSpc>
                <a:spcPct val="100000"/>
              </a:lnSpc>
              <a:spcAft>
                <a:spcPts val="649"/>
              </a:spcAft>
              <a:buNone/>
            </a:pPr>
            <a:r>
              <a:rPr b="1" lang="fr-FR" sz="4800" spc="-1" strike="noStrike">
                <a:solidFill>
                  <a:srgbClr val="00338d"/>
                </a:solidFill>
                <a:latin typeface="KPMG Extralight"/>
              </a:rPr>
              <a:t>DREAL Provence-Alpes-Côte d’Azur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649"/>
              </a:spcAft>
              <a:buNone/>
            </a:pPr>
            <a:endParaRPr b="0" lang="fr-FR" sz="4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649"/>
              </a:spcAft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Mission d’appui à la mise en œuvre de la réforme de la demande et des attributions de logements sociaux en Provence-Alpes-Côte d’Azur</a:t>
            </a:r>
            <a:endParaRPr b="0" lang="fr-FR" sz="4800" spc="-1" strike="noStrike">
              <a:latin typeface="Arial"/>
            </a:endParaRPr>
          </a:p>
        </p:txBody>
      </p:sp>
      <p:sp>
        <p:nvSpPr>
          <p:cNvPr id="140" name="ZoneTexte 5"/>
          <p:cNvSpPr/>
          <p:nvPr/>
        </p:nvSpPr>
        <p:spPr>
          <a:xfrm>
            <a:off x="231480" y="5447520"/>
            <a:ext cx="6564240" cy="1789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59040" rIns="59040" tIns="59040" bIns="59040" anchor="t">
            <a:noAutofit/>
          </a:bodyPr>
          <a:p>
            <a:pPr>
              <a:lnSpc>
                <a:spcPct val="100000"/>
              </a:lnSpc>
              <a:spcAft>
                <a:spcPts val="649"/>
              </a:spcAft>
              <a:buNone/>
            </a:pPr>
            <a:r>
              <a:rPr b="1" lang="fr-FR" sz="2400" spc="-1" strike="noStrike">
                <a:solidFill>
                  <a:srgbClr val="00338d"/>
                </a:solidFill>
                <a:latin typeface="Arial"/>
              </a:rPr>
              <a:t>Webinaire : Présentation de la Gestion en flux </a:t>
            </a:r>
            <a:endParaRPr b="0" lang="fr-FR" sz="2400" spc="-1" strike="noStrike">
              <a:latin typeface="Arial"/>
            </a:endParaRPr>
          </a:p>
        </p:txBody>
      </p:sp>
      <p:pic>
        <p:nvPicPr>
          <p:cNvPr id="141" name="Picture 2" descr="Dreal - Provence Alpes Côte d'Azur"/>
          <p:cNvPicPr/>
          <p:nvPr/>
        </p:nvPicPr>
        <p:blipFill>
          <a:blip r:embed="rId1"/>
          <a:stretch/>
        </p:blipFill>
        <p:spPr>
          <a:xfrm>
            <a:off x="8017200" y="5242320"/>
            <a:ext cx="2142720" cy="2142720"/>
          </a:xfrm>
          <a:prstGeom prst="rect">
            <a:avLst/>
          </a:prstGeom>
          <a:ln w="0">
            <a:noFill/>
          </a:ln>
        </p:spPr>
      </p:pic>
      <p:pic>
        <p:nvPicPr>
          <p:cNvPr id="142" name="Picture 2" descr=""/>
          <p:cNvPicPr/>
          <p:nvPr/>
        </p:nvPicPr>
        <p:blipFill>
          <a:blip r:embed="rId2"/>
          <a:stretch/>
        </p:blipFill>
        <p:spPr>
          <a:xfrm>
            <a:off x="443160" y="6687360"/>
            <a:ext cx="1285200" cy="697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PlaceHolder 1"/>
          <p:cNvSpPr>
            <a:spLocks noGrp="1"/>
          </p:cNvSpPr>
          <p:nvPr>
            <p:ph type="title"/>
          </p:nvPr>
        </p:nvSpPr>
        <p:spPr>
          <a:xfrm>
            <a:off x="2391120" y="1485360"/>
            <a:ext cx="7241040" cy="4082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12130" spc="-1" strike="noStrike">
                <a:solidFill>
                  <a:srgbClr val="ffffff"/>
                </a:solidFill>
                <a:latin typeface="KPMG Extralight"/>
              </a:rPr>
              <a:t>La mise en œuvre de la gestion en flux </a:t>
            </a:r>
            <a:endParaRPr b="0" lang="en-US" sz="1213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356" name="PlaceHolder 2"/>
          <p:cNvSpPr>
            <a:spLocks noGrp="1"/>
          </p:cNvSpPr>
          <p:nvPr>
            <p:ph/>
          </p:nvPr>
        </p:nvSpPr>
        <p:spPr>
          <a:xfrm>
            <a:off x="2387160" y="5595120"/>
            <a:ext cx="7208640" cy="279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La gestion en flux 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Le cadre régional 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358" name="ZoneTexte 4"/>
          <p:cNvSpPr/>
          <p:nvPr/>
        </p:nvSpPr>
        <p:spPr>
          <a:xfrm>
            <a:off x="669600" y="1557000"/>
            <a:ext cx="9353520" cy="2985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Un </a:t>
            </a:r>
            <a:r>
              <a:rPr b="1" lang="fr-FR" sz="2000" spc="-1" strike="noStrike">
                <a:solidFill>
                  <a:srgbClr val="000000"/>
                </a:solidFill>
                <a:latin typeface="Univers for KPMG"/>
              </a:rPr>
              <a:t>important travail partenarial conduit à l’échelle régionale </a:t>
            </a:r>
            <a:r>
              <a:rPr b="0" lang="fr-FR" sz="2000" spc="-1" strike="noStrike">
                <a:solidFill>
                  <a:srgbClr val="000000"/>
                </a:solidFill>
                <a:latin typeface="Univers for KPMG"/>
              </a:rPr>
              <a:t>sur la mise en œuvre de la réforme, piloté par la DREAL avec l’AR HLM PACA et Corse et Action Logement et avec une mobilisation / concertation continue des bailleurs et EPCI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000" spc="-1" strike="noStrike">
              <a:latin typeface="Arial"/>
            </a:endParaRPr>
          </a:p>
          <a:p>
            <a:pPr lvl="1" marL="800280" indent="-34308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fr-FR" sz="1800" spc="-1" strike="noStrike">
                <a:solidFill>
                  <a:srgbClr val="000000"/>
                </a:solidFill>
                <a:latin typeface="Univers for KPMG"/>
              </a:rPr>
              <a:t>Installation d’un </a:t>
            </a:r>
            <a:r>
              <a:rPr b="1" lang="fr-FR" sz="1800" spc="-1" strike="noStrike">
                <a:solidFill>
                  <a:srgbClr val="000000"/>
                </a:solidFill>
                <a:latin typeface="Univers for KPMG"/>
              </a:rPr>
              <a:t>Club régional</a:t>
            </a:r>
            <a:r>
              <a:rPr b="0" lang="fr-FR" sz="1800" spc="-1" strike="noStrike">
                <a:solidFill>
                  <a:srgbClr val="000000"/>
                </a:solidFill>
                <a:latin typeface="Univers for KPMG"/>
              </a:rPr>
              <a:t> de suivi de la mise en œuvre de la réforme et d’un COPIL régional </a:t>
            </a: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1800" spc="-1" strike="noStrike">
              <a:latin typeface="Arial"/>
            </a:endParaRPr>
          </a:p>
          <a:p>
            <a:pPr lvl="1" marL="800280" indent="-34308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fr-FR" sz="1800" spc="-1" strike="noStrike">
                <a:solidFill>
                  <a:srgbClr val="000000"/>
                </a:solidFill>
                <a:latin typeface="Univers for KPMG"/>
              </a:rPr>
              <a:t>Ouverture d’un </a:t>
            </a:r>
            <a:r>
              <a:rPr b="1" lang="fr-FR" sz="1800" spc="-1" strike="noStrike">
                <a:solidFill>
                  <a:srgbClr val="000000"/>
                </a:solidFill>
                <a:latin typeface="Univers for KPMG"/>
              </a:rPr>
              <a:t>espace partagé </a:t>
            </a:r>
            <a:r>
              <a:rPr b="0" lang="fr-FR" sz="1800" spc="-1" strike="noStrike">
                <a:solidFill>
                  <a:srgbClr val="000000"/>
                </a:solidFill>
                <a:latin typeface="Univers for KPMG"/>
              </a:rPr>
              <a:t>et mise à disposition de documents et éléments ressources (</a:t>
            </a:r>
            <a:r>
              <a:rPr b="1" lang="fr-FR" sz="1800" spc="-1" strike="noStrike">
                <a:solidFill>
                  <a:srgbClr val="000000"/>
                </a:solidFill>
                <a:latin typeface="Univers for KPMG"/>
              </a:rPr>
              <a:t>Osmose</a:t>
            </a:r>
            <a:r>
              <a:rPr b="0" lang="fr-FR" sz="1800" spc="-1" strike="noStrike">
                <a:solidFill>
                  <a:srgbClr val="000000"/>
                </a:solidFill>
                <a:latin typeface="Univers for KPMG"/>
              </a:rPr>
              <a:t>)</a:t>
            </a:r>
            <a:endParaRPr b="0" lang="fr-F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Connecteur droit 25"/>
          <p:cNvSpPr/>
          <p:nvPr/>
        </p:nvSpPr>
        <p:spPr>
          <a:xfrm flipH="1">
            <a:off x="2780640" y="1526040"/>
            <a:ext cx="11520" cy="5662440"/>
          </a:xfrm>
          <a:prstGeom prst="line">
            <a:avLst/>
          </a:prstGeom>
          <a:ln>
            <a:solidFill>
              <a:srgbClr val="008dd5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0" name="Connecteur droit 26"/>
          <p:cNvSpPr/>
          <p:nvPr/>
        </p:nvSpPr>
        <p:spPr>
          <a:xfrm flipH="1">
            <a:off x="5527440" y="1579320"/>
            <a:ext cx="11520" cy="5662080"/>
          </a:xfrm>
          <a:prstGeom prst="line">
            <a:avLst/>
          </a:prstGeom>
          <a:ln>
            <a:solidFill>
              <a:srgbClr val="008dd5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1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La gestion en flux 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La mise en œuvre de la réforme : le passage du stock au « flux »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362" name="Ellipse 7"/>
          <p:cNvSpPr/>
          <p:nvPr/>
        </p:nvSpPr>
        <p:spPr>
          <a:xfrm>
            <a:off x="579600" y="1579320"/>
            <a:ext cx="1851480" cy="185148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54720" rIns="54720" tIns="54720" bIns="5472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0" lang="fr-FR" sz="1500" spc="-1" strike="noStrike">
                <a:solidFill>
                  <a:srgbClr val="000000"/>
                </a:solidFill>
                <a:latin typeface="Univers for KPMG"/>
              </a:rPr>
              <a:t>Réalisation d’un état des lieux des logements réservés</a:t>
            </a:r>
            <a:endParaRPr b="0" lang="fr-FR" sz="1500" spc="-1" strike="noStrike">
              <a:latin typeface="Arial"/>
            </a:endParaRPr>
          </a:p>
        </p:txBody>
      </p:sp>
      <p:sp>
        <p:nvSpPr>
          <p:cNvPr id="363" name="Ellipse 11"/>
          <p:cNvSpPr/>
          <p:nvPr/>
        </p:nvSpPr>
        <p:spPr>
          <a:xfrm>
            <a:off x="3137400" y="1579320"/>
            <a:ext cx="1851480" cy="1851480"/>
          </a:xfrm>
          <a:prstGeom prst="ellipse">
            <a:avLst/>
          </a:prstGeom>
          <a:solidFill>
            <a:srgbClr val="009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54720" rIns="54720" tIns="54720" bIns="5472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0" lang="fr-FR" sz="1500" spc="-1" strike="noStrike">
                <a:solidFill>
                  <a:srgbClr val="ffffff"/>
                </a:solidFill>
                <a:latin typeface="Univers for KPMG"/>
              </a:rPr>
              <a:t>Négociations réservataires – bailleurs </a:t>
            </a:r>
            <a:endParaRPr b="0" lang="fr-FR" sz="1500" spc="-1" strike="noStrike">
              <a:latin typeface="Arial"/>
            </a:endParaRPr>
          </a:p>
        </p:txBody>
      </p:sp>
      <p:sp>
        <p:nvSpPr>
          <p:cNvPr id="364" name="Ellipse 12"/>
          <p:cNvSpPr/>
          <p:nvPr/>
        </p:nvSpPr>
        <p:spPr>
          <a:xfrm>
            <a:off x="5841000" y="1579320"/>
            <a:ext cx="1851480" cy="1851480"/>
          </a:xfrm>
          <a:prstGeom prst="ellipse">
            <a:avLst/>
          </a:prstGeom>
          <a:solidFill>
            <a:srgbClr val="004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54720" rIns="54720" tIns="54720" bIns="5472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0" lang="fr-FR" sz="1500" spc="-1" strike="noStrike">
                <a:solidFill>
                  <a:srgbClr val="ffffff"/>
                </a:solidFill>
                <a:latin typeface="Univers for KPMG"/>
              </a:rPr>
              <a:t>Signature des conventions </a:t>
            </a:r>
            <a:endParaRPr b="0" lang="fr-FR" sz="1500" spc="-1" strike="noStrike">
              <a:latin typeface="Arial"/>
            </a:endParaRPr>
          </a:p>
        </p:txBody>
      </p:sp>
      <p:sp>
        <p:nvSpPr>
          <p:cNvPr id="365" name="ZoneTexte 15"/>
          <p:cNvSpPr/>
          <p:nvPr/>
        </p:nvSpPr>
        <p:spPr>
          <a:xfrm>
            <a:off x="2942640" y="3608280"/>
            <a:ext cx="2403000" cy="581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338d"/>
              </a:buClr>
              <a:buFont typeface="Arial"/>
              <a:buChar char="•"/>
            </a:pPr>
            <a:r>
              <a:rPr b="1" lang="fr-FR" sz="1500" spc="-1" strike="noStrike">
                <a:solidFill>
                  <a:srgbClr val="00338d"/>
                </a:solidFill>
                <a:latin typeface="Univers for KPMG"/>
              </a:rPr>
              <a:t>Identification de « l’assiette » </a:t>
            </a:r>
            <a:endParaRPr b="0" lang="fr-FR" sz="15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338d"/>
              </a:buClr>
              <a:buFont typeface="Arial"/>
              <a:buChar char="•"/>
            </a:pPr>
            <a:r>
              <a:rPr b="1" lang="fr-FR" sz="1500" spc="-1" strike="noStrike">
                <a:solidFill>
                  <a:srgbClr val="00338d"/>
                </a:solidFill>
                <a:latin typeface="Univers for KPMG"/>
              </a:rPr>
              <a:t>Calcul du flux </a:t>
            </a:r>
            <a:r>
              <a:rPr b="0" lang="fr-FR" sz="1500" spc="-1" strike="noStrike">
                <a:solidFill>
                  <a:srgbClr val="00338d"/>
                </a:solidFill>
                <a:latin typeface="Univers for KPMG"/>
              </a:rPr>
              <a:t>par réservataire</a:t>
            </a:r>
            <a:r>
              <a:rPr b="1" lang="fr-FR" sz="1500" spc="-1" strike="noStrike">
                <a:solidFill>
                  <a:srgbClr val="00338d"/>
                </a:solidFill>
                <a:latin typeface="Univers for KPMG"/>
              </a:rPr>
              <a:t> </a:t>
            </a:r>
            <a:endParaRPr b="0" lang="fr-FR" sz="15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338d"/>
              </a:buClr>
              <a:buFont typeface="Arial"/>
              <a:buChar char="•"/>
            </a:pPr>
            <a:r>
              <a:rPr b="1" lang="fr-FR" sz="1500" spc="-1" strike="noStrike">
                <a:solidFill>
                  <a:srgbClr val="00338d"/>
                </a:solidFill>
                <a:latin typeface="Univers for KPMG"/>
              </a:rPr>
              <a:t>Echanges sur les modalités d’application de la convention </a:t>
            </a:r>
            <a:endParaRPr b="0" lang="fr-FR" sz="15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601"/>
              </a:spcAft>
              <a:buNone/>
            </a:pPr>
            <a:endParaRPr b="0" lang="fr-FR" sz="1500" spc="-1" strike="noStrike">
              <a:latin typeface="Arial"/>
            </a:endParaRPr>
          </a:p>
        </p:txBody>
      </p:sp>
      <p:sp>
        <p:nvSpPr>
          <p:cNvPr id="366" name="ZoneTexte 16"/>
          <p:cNvSpPr/>
          <p:nvPr/>
        </p:nvSpPr>
        <p:spPr>
          <a:xfrm>
            <a:off x="5755680" y="3608280"/>
            <a:ext cx="1936800" cy="581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338d"/>
              </a:buClr>
              <a:buFont typeface="Arial"/>
              <a:buChar char="•"/>
            </a:pPr>
            <a:r>
              <a:rPr b="1" lang="fr-FR" sz="1500" spc="-1" strike="noStrike">
                <a:solidFill>
                  <a:srgbClr val="00338d"/>
                </a:solidFill>
                <a:latin typeface="Univers for KPMG"/>
              </a:rPr>
              <a:t>Formalisation des conventions </a:t>
            </a:r>
            <a:endParaRPr b="0" lang="fr-FR" sz="15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338d"/>
              </a:buClr>
              <a:buFont typeface="Arial"/>
              <a:buChar char="•"/>
            </a:pPr>
            <a:r>
              <a:rPr b="1" lang="fr-FR" sz="1500" spc="-1" strike="noStrike" u="sng">
                <a:solidFill>
                  <a:srgbClr val="00338d"/>
                </a:solidFill>
                <a:uFillTx/>
                <a:latin typeface="Univers for KPMG"/>
              </a:rPr>
              <a:t>Délibération</a:t>
            </a:r>
            <a:r>
              <a:rPr b="1" lang="fr-FR" sz="1500" spc="-1" strike="noStrike">
                <a:solidFill>
                  <a:srgbClr val="00338d"/>
                </a:solidFill>
                <a:latin typeface="Univers for KPMG"/>
              </a:rPr>
              <a:t> au sein des instances pour les collectivités </a:t>
            </a:r>
            <a:endParaRPr b="0" lang="fr-FR" sz="15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338d"/>
              </a:buClr>
              <a:buFont typeface="Arial"/>
              <a:buChar char="•"/>
            </a:pPr>
            <a:r>
              <a:rPr b="1" lang="fr-FR" sz="1500" spc="-1" strike="noStrike">
                <a:solidFill>
                  <a:srgbClr val="00338d"/>
                </a:solidFill>
                <a:latin typeface="Univers for KPMG"/>
              </a:rPr>
              <a:t>Signature avant le 24 novembre 2023 </a:t>
            </a:r>
            <a:endParaRPr b="0" lang="fr-FR" sz="1500" spc="-1" strike="noStrike">
              <a:latin typeface="Arial"/>
            </a:endParaRPr>
          </a:p>
        </p:txBody>
      </p:sp>
      <p:sp>
        <p:nvSpPr>
          <p:cNvPr id="367" name="ZoneTexte 30"/>
          <p:cNvSpPr/>
          <p:nvPr/>
        </p:nvSpPr>
        <p:spPr>
          <a:xfrm>
            <a:off x="234360" y="3587400"/>
            <a:ext cx="2403000" cy="581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338d"/>
              </a:buClr>
              <a:buFont typeface="Arial"/>
              <a:buChar char="•"/>
            </a:pPr>
            <a:r>
              <a:rPr b="1" lang="fr-FR" sz="1500" spc="-1" strike="noStrike">
                <a:solidFill>
                  <a:srgbClr val="00338d"/>
                </a:solidFill>
                <a:latin typeface="Univers for KPMG"/>
              </a:rPr>
              <a:t>Recensement des droits de réservation en cours : </a:t>
            </a:r>
            <a:r>
              <a:rPr b="0" lang="fr-FR" sz="1500" spc="-1" strike="noStrike">
                <a:solidFill>
                  <a:srgbClr val="00338d"/>
                </a:solidFill>
                <a:latin typeface="Univers for KPMG"/>
              </a:rPr>
              <a:t>volume et nature des logements / réservataires pour chaque bailleur social </a:t>
            </a:r>
            <a:endParaRPr b="0" lang="fr-FR" sz="1500" spc="-1" strike="noStrike">
              <a:latin typeface="Arial"/>
            </a:endParaRPr>
          </a:p>
        </p:txBody>
      </p:sp>
      <p:sp>
        <p:nvSpPr>
          <p:cNvPr id="368" name="Ellipse 37"/>
          <p:cNvSpPr/>
          <p:nvPr/>
        </p:nvSpPr>
        <p:spPr>
          <a:xfrm>
            <a:off x="8321040" y="1579320"/>
            <a:ext cx="1851480" cy="185148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54720" rIns="54720" tIns="54720" bIns="5472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0" lang="fr-FR" sz="1500" spc="-1" strike="noStrike">
                <a:solidFill>
                  <a:srgbClr val="ffffff"/>
                </a:solidFill>
                <a:latin typeface="Univers for KPMG"/>
              </a:rPr>
              <a:t>Suivre la mise en œuvre </a:t>
            </a:r>
            <a:endParaRPr b="0" lang="fr-FR" sz="1500" spc="-1" strike="noStrike">
              <a:latin typeface="Arial"/>
            </a:endParaRPr>
          </a:p>
        </p:txBody>
      </p:sp>
      <p:sp>
        <p:nvSpPr>
          <p:cNvPr id="369" name="ZoneTexte 38"/>
          <p:cNvSpPr/>
          <p:nvPr/>
        </p:nvSpPr>
        <p:spPr>
          <a:xfrm>
            <a:off x="8321040" y="3608280"/>
            <a:ext cx="2004120" cy="581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338d"/>
              </a:buClr>
              <a:buFont typeface="Arial"/>
              <a:buChar char="•"/>
            </a:pPr>
            <a:r>
              <a:rPr b="1" lang="fr-FR" sz="1500" spc="-1" strike="noStrike">
                <a:solidFill>
                  <a:srgbClr val="00338d"/>
                </a:solidFill>
                <a:latin typeface="Univers for KPMG"/>
              </a:rPr>
              <a:t>Dialogue bailleur – réservataire </a:t>
            </a:r>
            <a:endParaRPr b="0" lang="fr-FR" sz="15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601"/>
              </a:spcAft>
              <a:buNone/>
            </a:pPr>
            <a:endParaRPr b="0" lang="fr-FR" sz="15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338d"/>
              </a:buClr>
              <a:buFont typeface="Arial"/>
              <a:buChar char="•"/>
            </a:pPr>
            <a:r>
              <a:rPr b="1" lang="fr-FR" sz="1500" spc="-1" strike="noStrike">
                <a:solidFill>
                  <a:srgbClr val="00338d"/>
                </a:solidFill>
                <a:latin typeface="Univers for KPMG"/>
              </a:rPr>
              <a:t>Une année 2024 d’expérimentation</a:t>
            </a:r>
            <a:endParaRPr b="0" lang="fr-FR" sz="15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601"/>
              </a:spcAft>
              <a:buNone/>
            </a:pPr>
            <a:endParaRPr b="0" lang="fr-FR" sz="15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338d"/>
              </a:buClr>
              <a:buFont typeface="Arial"/>
              <a:buChar char="•"/>
            </a:pPr>
            <a:r>
              <a:rPr b="1" lang="fr-FR" sz="1500" spc="-1" strike="noStrike">
                <a:solidFill>
                  <a:srgbClr val="00338d"/>
                </a:solidFill>
                <a:latin typeface="Univers for KPMG"/>
              </a:rPr>
              <a:t>Un cadre d’échange bailleur – réservataire renforcé </a:t>
            </a:r>
            <a:endParaRPr b="0" lang="fr-FR" sz="1500" spc="-1" strike="noStrike">
              <a:latin typeface="Arial"/>
            </a:endParaRPr>
          </a:p>
        </p:txBody>
      </p:sp>
      <p:sp>
        <p:nvSpPr>
          <p:cNvPr id="370" name="Rectangle 1"/>
          <p:cNvSpPr/>
          <p:nvPr/>
        </p:nvSpPr>
        <p:spPr>
          <a:xfrm>
            <a:off x="384480" y="6450840"/>
            <a:ext cx="2241360" cy="78048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Univers for KPMG"/>
              </a:rPr>
              <a:t>Référentiel régional 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371" name="Rectangle 2"/>
          <p:cNvSpPr/>
          <p:nvPr/>
        </p:nvSpPr>
        <p:spPr>
          <a:xfrm>
            <a:off x="5682600" y="6450840"/>
            <a:ext cx="2241360" cy="78048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Univers for KPMG"/>
              </a:rPr>
              <a:t>Convention type PACA  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372" name="Rectangle 3"/>
          <p:cNvSpPr/>
          <p:nvPr/>
        </p:nvSpPr>
        <p:spPr>
          <a:xfrm>
            <a:off x="2991600" y="6450840"/>
            <a:ext cx="2241360" cy="78048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600" spc="-1" strike="noStrike">
                <a:solidFill>
                  <a:srgbClr val="000000"/>
                </a:solidFill>
                <a:latin typeface="Univers for KPMG"/>
              </a:rPr>
              <a:t>Référentiel régional 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373" name="Rectangle 6"/>
          <p:cNvSpPr/>
          <p:nvPr/>
        </p:nvSpPr>
        <p:spPr>
          <a:xfrm>
            <a:off x="330480" y="5520960"/>
            <a:ext cx="5099040" cy="581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i="1" lang="fr-FR" sz="1400" spc="-1" strike="noStrike">
                <a:solidFill>
                  <a:srgbClr val="000000"/>
                </a:solidFill>
                <a:latin typeface="Univers for KPMG"/>
              </a:rPr>
              <a:t>Etapes pilotées par les bailleurs, ces derniers sont chargés – avec l’appui des EPCI - de mobiliser les réservataires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374" name="ZoneTexte 18"/>
          <p:cNvSpPr/>
          <p:nvPr/>
        </p:nvSpPr>
        <p:spPr>
          <a:xfrm>
            <a:off x="485280" y="1715400"/>
            <a:ext cx="1164240" cy="577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fr-FR" sz="3200" spc="-1" strike="noStrike">
                <a:solidFill>
                  <a:srgbClr val="ffffff"/>
                </a:solidFill>
                <a:latin typeface="Univers for KPMG"/>
              </a:rPr>
              <a:t>1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375" name="ZoneTexte 19"/>
          <p:cNvSpPr/>
          <p:nvPr/>
        </p:nvSpPr>
        <p:spPr>
          <a:xfrm>
            <a:off x="3010680" y="1716840"/>
            <a:ext cx="955800" cy="577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fr-FR" sz="3200" spc="-1" strike="noStrike">
                <a:solidFill>
                  <a:srgbClr val="ffffff"/>
                </a:solidFill>
                <a:latin typeface="Univers for KPMG"/>
              </a:rPr>
              <a:t>2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376" name="ZoneTexte 20"/>
          <p:cNvSpPr/>
          <p:nvPr/>
        </p:nvSpPr>
        <p:spPr>
          <a:xfrm>
            <a:off x="5691960" y="1715400"/>
            <a:ext cx="639720" cy="577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fr-FR" sz="3200" spc="-1" strike="noStrike">
                <a:solidFill>
                  <a:srgbClr val="ffffff"/>
                </a:solidFill>
                <a:latin typeface="Univers for KPMG"/>
              </a:rPr>
              <a:t>3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377" name="ZoneTexte 21"/>
          <p:cNvSpPr/>
          <p:nvPr/>
        </p:nvSpPr>
        <p:spPr>
          <a:xfrm>
            <a:off x="8213400" y="1722600"/>
            <a:ext cx="639720" cy="577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fr-FR" sz="3200" spc="-1" strike="noStrike">
                <a:solidFill>
                  <a:srgbClr val="ffffff"/>
                </a:solidFill>
                <a:latin typeface="Univers for KPMG"/>
              </a:rPr>
              <a:t>4</a:t>
            </a:r>
            <a:endParaRPr b="0" lang="fr-FR" sz="3200" spc="-1" strike="noStrike">
              <a:latin typeface="Arial"/>
            </a:endParaRPr>
          </a:p>
        </p:txBody>
      </p:sp>
      <p:pic>
        <p:nvPicPr>
          <p:cNvPr id="378" name="Graphique 22" descr="Badge Tick1 avec un remplissage uni"/>
          <p:cNvPicPr/>
          <p:nvPr/>
        </p:nvPicPr>
        <p:blipFill>
          <a:blip r:embed="rId1"/>
          <a:stretch/>
        </p:blipFill>
        <p:spPr>
          <a:xfrm>
            <a:off x="1860840" y="3034440"/>
            <a:ext cx="316080" cy="316080"/>
          </a:xfrm>
          <a:prstGeom prst="rect">
            <a:avLst/>
          </a:prstGeom>
          <a:ln w="0">
            <a:noFill/>
          </a:ln>
        </p:spPr>
      </p:pic>
      <p:sp>
        <p:nvSpPr>
          <p:cNvPr id="379" name="ZoneTexte 23"/>
          <p:cNvSpPr/>
          <p:nvPr/>
        </p:nvSpPr>
        <p:spPr>
          <a:xfrm rot="16200000">
            <a:off x="-434520" y="6705360"/>
            <a:ext cx="120348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3087"/>
                </a:solidFill>
                <a:latin typeface="Univers for KPMG"/>
              </a:rPr>
              <a:t>RESSOURCES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380" name="Connecteur droit 27"/>
          <p:cNvSpPr/>
          <p:nvPr/>
        </p:nvSpPr>
        <p:spPr>
          <a:xfrm flipH="1">
            <a:off x="8071200" y="1579320"/>
            <a:ext cx="11520" cy="5662080"/>
          </a:xfrm>
          <a:prstGeom prst="line">
            <a:avLst/>
          </a:prstGeom>
          <a:ln>
            <a:solidFill>
              <a:srgbClr val="008dd5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PlaceHolder 1"/>
          <p:cNvSpPr>
            <a:spLocks noGrp="1"/>
          </p:cNvSpPr>
          <p:nvPr>
            <p:ph type="title"/>
          </p:nvPr>
        </p:nvSpPr>
        <p:spPr>
          <a:xfrm>
            <a:off x="2391120" y="1485360"/>
            <a:ext cx="7241040" cy="4082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12130" spc="-1" strike="noStrike">
                <a:solidFill>
                  <a:srgbClr val="ffffff"/>
                </a:solidFill>
                <a:latin typeface="KPMG Extralight"/>
              </a:rPr>
              <a:t>Les ressources et outils </a:t>
            </a:r>
            <a:endParaRPr b="0" lang="en-US" sz="1213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382" name="PlaceHolder 2"/>
          <p:cNvSpPr>
            <a:spLocks noGrp="1"/>
          </p:cNvSpPr>
          <p:nvPr>
            <p:ph/>
          </p:nvPr>
        </p:nvSpPr>
        <p:spPr>
          <a:xfrm>
            <a:off x="2387160" y="5595120"/>
            <a:ext cx="7208640" cy="279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La gestion en flux 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Le cadre régional : Quels ressources ? </a:t>
            </a:r>
            <a:endParaRPr b="0" lang="fr-FR" sz="3200" spc="-1" strike="noStrike">
              <a:latin typeface="Arial"/>
            </a:endParaRPr>
          </a:p>
        </p:txBody>
      </p:sp>
      <p:pic>
        <p:nvPicPr>
          <p:cNvPr id="384" name="Image 5" descr=""/>
          <p:cNvPicPr/>
          <p:nvPr/>
        </p:nvPicPr>
        <p:blipFill>
          <a:blip r:embed="rId1"/>
          <a:stretch/>
        </p:blipFill>
        <p:spPr>
          <a:xfrm>
            <a:off x="669600" y="1909800"/>
            <a:ext cx="1843560" cy="2604600"/>
          </a:xfrm>
          <a:prstGeom prst="rect">
            <a:avLst/>
          </a:prstGeom>
          <a:ln w="0">
            <a:noFill/>
          </a:ln>
        </p:spPr>
      </p:pic>
      <p:pic>
        <p:nvPicPr>
          <p:cNvPr id="385" name="Image 6" descr=""/>
          <p:cNvPicPr/>
          <p:nvPr/>
        </p:nvPicPr>
        <p:blipFill>
          <a:blip r:embed="rId2"/>
          <a:stretch/>
        </p:blipFill>
        <p:spPr>
          <a:xfrm>
            <a:off x="5360400" y="2063160"/>
            <a:ext cx="3056040" cy="2184480"/>
          </a:xfrm>
          <a:prstGeom prst="rect">
            <a:avLst/>
          </a:prstGeom>
          <a:ln w="0">
            <a:solidFill>
              <a:srgbClr val="000000"/>
            </a:solidFill>
          </a:ln>
        </p:spPr>
      </p:pic>
      <p:sp>
        <p:nvSpPr>
          <p:cNvPr id="386" name="ZoneTexte 8"/>
          <p:cNvSpPr/>
          <p:nvPr/>
        </p:nvSpPr>
        <p:spPr>
          <a:xfrm>
            <a:off x="1954440" y="4582800"/>
            <a:ext cx="3734640" cy="45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fr-FR" sz="2400" spc="-1" strike="noStrike">
                <a:solidFill>
                  <a:srgbClr val="003087"/>
                </a:solidFill>
                <a:latin typeface="Univers for KPMG"/>
              </a:rPr>
              <a:t>Espace partagé 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387" name="ZoneTexte 1"/>
          <p:cNvSpPr/>
          <p:nvPr/>
        </p:nvSpPr>
        <p:spPr>
          <a:xfrm>
            <a:off x="4681800" y="1542600"/>
            <a:ext cx="3734640" cy="45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fr-FR" sz="2400" spc="-1" strike="noStrike">
                <a:solidFill>
                  <a:srgbClr val="003087"/>
                </a:solidFill>
                <a:latin typeface="Univers for KPMG"/>
              </a:rPr>
              <a:t>Convention type </a:t>
            </a:r>
            <a:endParaRPr b="0" lang="fr-FR" sz="2400" spc="-1" strike="noStrike">
              <a:latin typeface="Arial"/>
            </a:endParaRPr>
          </a:p>
        </p:txBody>
      </p:sp>
      <p:pic>
        <p:nvPicPr>
          <p:cNvPr id="388" name="Image 3" descr=""/>
          <p:cNvPicPr/>
          <p:nvPr/>
        </p:nvPicPr>
        <p:blipFill>
          <a:blip r:embed="rId3"/>
          <a:stretch/>
        </p:blipFill>
        <p:spPr>
          <a:xfrm>
            <a:off x="2864160" y="5091840"/>
            <a:ext cx="4141080" cy="1850400"/>
          </a:xfrm>
          <a:prstGeom prst="rect">
            <a:avLst/>
          </a:prstGeom>
          <a:ln w="0">
            <a:solidFill>
              <a:srgbClr val="000000"/>
            </a:solidFill>
          </a:ln>
        </p:spPr>
      </p:pic>
      <p:sp>
        <p:nvSpPr>
          <p:cNvPr id="389" name="ZoneTexte 7"/>
          <p:cNvSpPr/>
          <p:nvPr/>
        </p:nvSpPr>
        <p:spPr>
          <a:xfrm>
            <a:off x="159480" y="1392840"/>
            <a:ext cx="3734640" cy="45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fr-FR" sz="2400" spc="-1" strike="noStrike">
                <a:solidFill>
                  <a:srgbClr val="003087"/>
                </a:solidFill>
                <a:latin typeface="Univers for KPMG"/>
              </a:rPr>
              <a:t>Référentiel régional </a:t>
            </a:r>
            <a:endParaRPr b="0" lang="fr-F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La gestion en flux 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Le cadre régional : Vos contacts </a:t>
            </a:r>
            <a:endParaRPr b="0" lang="fr-FR" sz="3200" spc="-1" strike="noStrike">
              <a:latin typeface="Arial"/>
            </a:endParaRPr>
          </a:p>
        </p:txBody>
      </p:sp>
      <p:pic>
        <p:nvPicPr>
          <p:cNvPr id="391" name="Graphique 2" descr="Utilisateur avec un remplissage uni"/>
          <p:cNvPicPr/>
          <p:nvPr/>
        </p:nvPicPr>
        <p:blipFill>
          <a:blip r:embed="rId1"/>
          <a:stretch/>
        </p:blipFill>
        <p:spPr>
          <a:xfrm>
            <a:off x="340200" y="2286360"/>
            <a:ext cx="738360" cy="738360"/>
          </a:xfrm>
          <a:prstGeom prst="rect">
            <a:avLst/>
          </a:prstGeom>
          <a:ln w="0">
            <a:noFill/>
          </a:ln>
        </p:spPr>
      </p:pic>
      <p:sp>
        <p:nvSpPr>
          <p:cNvPr id="392" name="ZoneTexte 4"/>
          <p:cNvSpPr/>
          <p:nvPr/>
        </p:nvSpPr>
        <p:spPr>
          <a:xfrm>
            <a:off x="1101600" y="2286360"/>
            <a:ext cx="3325680" cy="94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fr-FR" sz="1400" spc="-1" strike="noStrike">
                <a:solidFill>
                  <a:srgbClr val="000000"/>
                </a:solidFill>
                <a:latin typeface="Univers for KPMG"/>
              </a:rPr>
              <a:t>FECHTMEISTER Mathieu </a:t>
            </a:r>
            <a:r>
              <a:rPr b="0" lang="fr-FR" sz="1400" spc="-1" strike="noStrike">
                <a:solidFill>
                  <a:srgbClr val="000000"/>
                </a:solidFill>
                <a:latin typeface="Univers for KPMG"/>
              </a:rPr>
              <a:t>- DREAL PACA/SEL/UPH </a:t>
            </a:r>
            <a:r>
              <a:rPr b="0" lang="fr-FR" sz="1400" spc="-1" strike="noStrike" u="sng">
                <a:solidFill>
                  <a:srgbClr val="0091da"/>
                </a:solidFill>
                <a:uFillTx/>
                <a:latin typeface="Univers for KPMG"/>
                <a:hlinkClick r:id="rId2"/>
              </a:rPr>
              <a:t>Mathieu.Fechtmeister@developpement-durable.gouv.fr</a:t>
            </a:r>
            <a:r>
              <a:rPr b="0" lang="fr-FR" sz="1400" spc="-1" strike="noStrike">
                <a:solidFill>
                  <a:srgbClr val="000000"/>
                </a:solidFill>
                <a:latin typeface="Univers for KPMG"/>
              </a:rPr>
              <a:t> </a:t>
            </a:r>
            <a:endParaRPr b="0" lang="fr-FR" sz="1400" spc="-1" strike="noStrike">
              <a:latin typeface="Arial"/>
            </a:endParaRPr>
          </a:p>
        </p:txBody>
      </p:sp>
      <p:pic>
        <p:nvPicPr>
          <p:cNvPr id="393" name="Graphique 10" descr="Utilisateur avec un remplissage uni"/>
          <p:cNvPicPr/>
          <p:nvPr/>
        </p:nvPicPr>
        <p:blipFill>
          <a:blip r:embed="rId3"/>
          <a:stretch/>
        </p:blipFill>
        <p:spPr>
          <a:xfrm>
            <a:off x="340200" y="3342240"/>
            <a:ext cx="738360" cy="738360"/>
          </a:xfrm>
          <a:prstGeom prst="rect">
            <a:avLst/>
          </a:prstGeom>
          <a:ln w="0">
            <a:noFill/>
          </a:ln>
        </p:spPr>
      </p:pic>
      <p:sp>
        <p:nvSpPr>
          <p:cNvPr id="394" name="ZoneTexte 11"/>
          <p:cNvSpPr/>
          <p:nvPr/>
        </p:nvSpPr>
        <p:spPr>
          <a:xfrm>
            <a:off x="0" y="2905920"/>
            <a:ext cx="144612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fr-FR" sz="1200" spc="-1" strike="noStrike">
                <a:solidFill>
                  <a:srgbClr val="000000"/>
                </a:solidFill>
                <a:latin typeface="Univers for KPMG"/>
              </a:rPr>
              <a:t>DREAL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395" name="ZoneTexte 12"/>
          <p:cNvSpPr/>
          <p:nvPr/>
        </p:nvSpPr>
        <p:spPr>
          <a:xfrm>
            <a:off x="0" y="4007880"/>
            <a:ext cx="144612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fr-FR" sz="1200" spc="-1" strike="noStrike">
                <a:solidFill>
                  <a:srgbClr val="000000"/>
                </a:solidFill>
                <a:latin typeface="Univers for KPMG"/>
              </a:rPr>
              <a:t>AR HLM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396" name="ZoneTexte 13"/>
          <p:cNvSpPr/>
          <p:nvPr/>
        </p:nvSpPr>
        <p:spPr>
          <a:xfrm>
            <a:off x="1101600" y="3393000"/>
            <a:ext cx="3325680" cy="942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fr-FR" sz="1400" spc="-1" strike="noStrike">
                <a:solidFill>
                  <a:srgbClr val="000000"/>
                </a:solidFill>
                <a:latin typeface="Univers for KPMG"/>
              </a:rPr>
              <a:t>Manon VENTURELLI </a:t>
            </a:r>
            <a:r>
              <a:rPr b="0" lang="fr-FR" sz="1400" spc="-1" strike="noStrike">
                <a:solidFill>
                  <a:srgbClr val="000000"/>
                </a:solidFill>
                <a:latin typeface="Univers for KPMG"/>
              </a:rPr>
              <a:t>– Chargée de mission Gestion locative / Innovation sociale  </a:t>
            </a:r>
            <a:r>
              <a:rPr b="0" lang="fr-FR" sz="1400" spc="-1" strike="noStrike" u="sng">
                <a:solidFill>
                  <a:srgbClr val="0091da"/>
                </a:solidFill>
                <a:uFillTx/>
                <a:latin typeface="Univers for KPMG"/>
                <a:hlinkClick r:id="rId4"/>
              </a:rPr>
              <a:t>mventurelli@arhlmpacacorse.com</a:t>
            </a:r>
            <a:r>
              <a:rPr b="0" lang="fr-FR" sz="1400" spc="-1" strike="noStrike">
                <a:solidFill>
                  <a:srgbClr val="000000"/>
                </a:solidFill>
                <a:latin typeface="Univers for KPMG"/>
              </a:rPr>
              <a:t> 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397" name="Rectangle 14"/>
          <p:cNvSpPr/>
          <p:nvPr/>
        </p:nvSpPr>
        <p:spPr>
          <a:xfrm>
            <a:off x="340200" y="1772640"/>
            <a:ext cx="4087080" cy="3751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ffffff"/>
                </a:solidFill>
                <a:latin typeface="Univers for KPMG"/>
              </a:rPr>
              <a:t>Echelle régionale 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398" name="Rectangle 15"/>
          <p:cNvSpPr/>
          <p:nvPr/>
        </p:nvSpPr>
        <p:spPr>
          <a:xfrm>
            <a:off x="5906880" y="1775880"/>
            <a:ext cx="4087080" cy="3751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ffffff"/>
                </a:solidFill>
                <a:latin typeface="Univers for KPMG"/>
              </a:rPr>
              <a:t>Echelle départementale </a:t>
            </a:r>
            <a:endParaRPr b="0" lang="fr-FR" sz="1800" spc="-1" strike="noStrike">
              <a:latin typeface="Arial"/>
            </a:endParaRPr>
          </a:p>
        </p:txBody>
      </p:sp>
      <p:pic>
        <p:nvPicPr>
          <p:cNvPr id="399" name="Graphique 18" descr="Utilisateur avec un remplissage uni"/>
          <p:cNvPicPr/>
          <p:nvPr/>
        </p:nvPicPr>
        <p:blipFill>
          <a:blip r:embed="rId5"/>
          <a:stretch/>
        </p:blipFill>
        <p:spPr>
          <a:xfrm>
            <a:off x="7458840" y="2240640"/>
            <a:ext cx="738360" cy="738360"/>
          </a:xfrm>
          <a:prstGeom prst="rect">
            <a:avLst/>
          </a:prstGeom>
          <a:ln w="0">
            <a:noFill/>
          </a:ln>
        </p:spPr>
      </p:pic>
      <p:sp>
        <p:nvSpPr>
          <p:cNvPr id="400" name="ZoneTexte 19"/>
          <p:cNvSpPr/>
          <p:nvPr/>
        </p:nvSpPr>
        <p:spPr>
          <a:xfrm>
            <a:off x="6456600" y="2905920"/>
            <a:ext cx="2742480" cy="63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fr-FR" sz="1200" spc="-1" strike="noStrike">
                <a:solidFill>
                  <a:srgbClr val="000000"/>
                </a:solidFill>
                <a:latin typeface="Univers for KPMG"/>
              </a:rPr>
              <a:t>Directions Départementales de l’Emploi, du Travail et des Solidarités </a:t>
            </a:r>
            <a:endParaRPr b="0" lang="fr-FR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fr-FR" sz="1200" spc="-1" strike="noStrike">
                <a:solidFill>
                  <a:srgbClr val="000000"/>
                </a:solidFill>
                <a:latin typeface="Univers for KPMG"/>
              </a:rPr>
              <a:t>DDETS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401" name="ZoneTexte 14"/>
          <p:cNvSpPr/>
          <p:nvPr/>
        </p:nvSpPr>
        <p:spPr>
          <a:xfrm>
            <a:off x="6480000" y="3862080"/>
            <a:ext cx="274248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fr-FR" sz="1200" spc="-1" strike="noStrike">
                <a:solidFill>
                  <a:srgbClr val="000000"/>
                </a:solidFill>
                <a:latin typeface="Univers for KPMG"/>
              </a:rPr>
              <a:t>Bailleurs</a:t>
            </a:r>
            <a:endParaRPr b="0" lang="fr-FR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La gestion en flux 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Les ressources légales et règlementaires </a:t>
            </a:r>
            <a:endParaRPr b="0" lang="fr-FR" sz="3200" spc="-1" strike="noStrike">
              <a:latin typeface="Arial"/>
            </a:endParaRPr>
          </a:p>
        </p:txBody>
      </p:sp>
      <p:pic>
        <p:nvPicPr>
          <p:cNvPr id="403" name="Graphique 1" descr="Tribunal contour"/>
          <p:cNvPicPr/>
          <p:nvPr/>
        </p:nvPicPr>
        <p:blipFill>
          <a:blip r:embed="rId1"/>
          <a:stretch/>
        </p:blipFill>
        <p:spPr>
          <a:xfrm>
            <a:off x="371880" y="1755360"/>
            <a:ext cx="914040" cy="914040"/>
          </a:xfrm>
          <a:prstGeom prst="rect">
            <a:avLst/>
          </a:prstGeom>
          <a:ln w="0">
            <a:noFill/>
          </a:ln>
        </p:spPr>
      </p:pic>
      <p:sp>
        <p:nvSpPr>
          <p:cNvPr id="404" name="Rectangle 2"/>
          <p:cNvSpPr/>
          <p:nvPr/>
        </p:nvSpPr>
        <p:spPr>
          <a:xfrm>
            <a:off x="294120" y="2575440"/>
            <a:ext cx="1069560" cy="451080"/>
          </a:xfrm>
          <a:prstGeom prst="rect">
            <a:avLst/>
          </a:prstGeom>
          <a:noFill/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100" spc="-1" strike="noStrike">
                <a:solidFill>
                  <a:srgbClr val="00338d"/>
                </a:solidFill>
                <a:latin typeface="Univers for KPMG"/>
              </a:rPr>
              <a:t>Les textes règlementaires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405" name="ZoneTexte 3"/>
          <p:cNvSpPr/>
          <p:nvPr/>
        </p:nvSpPr>
        <p:spPr>
          <a:xfrm>
            <a:off x="1520280" y="1756080"/>
            <a:ext cx="8931960" cy="531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338d"/>
              </a:buClr>
              <a:buFont typeface="Arial"/>
              <a:buChar char="•"/>
            </a:pPr>
            <a:r>
              <a:rPr b="0" lang="fr-FR" sz="1200" spc="-1" strike="noStrike">
                <a:solidFill>
                  <a:srgbClr val="00338d"/>
                </a:solidFill>
                <a:latin typeface="Arial"/>
              </a:rPr>
              <a:t>Loi n°2018-1021 portant Evolution du Logement, de l’Aménagement et du Numérique (ELAN) du 23 novembre 2018, instituant la gestion en flux ;</a:t>
            </a:r>
            <a:endParaRPr b="0" lang="fr-FR" sz="12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338d"/>
              </a:buClr>
              <a:buFont typeface="Arial"/>
              <a:buChar char="•"/>
            </a:pPr>
            <a:r>
              <a:rPr b="0" lang="fr-FR" sz="1200" spc="-1" strike="noStrike">
                <a:solidFill>
                  <a:srgbClr val="00338d"/>
                </a:solidFill>
                <a:latin typeface="Arial"/>
              </a:rPr>
              <a:t>Décret n° 2020-145 du 20 février 2020 relatif à la gestion en flux des réservations de logements locatifs sociaux ;</a:t>
            </a:r>
            <a:endParaRPr b="0" lang="fr-FR" sz="12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338d"/>
              </a:buClr>
              <a:buFont typeface="Arial"/>
              <a:buChar char="•"/>
            </a:pPr>
            <a:r>
              <a:rPr b="0" lang="fr-FR" sz="1200" spc="-1" strike="noStrike">
                <a:solidFill>
                  <a:srgbClr val="00338d"/>
                </a:solidFill>
                <a:latin typeface="Arial"/>
              </a:rPr>
              <a:t>Décret n° 2021-1016 du 30 juillet 2021 portant modification du décret n° 2019-1378 du 17 décembre 2019 relatif à la cotation de la demande de logement social et du décret n° 2020-145 du 20 février 2020 relatif à la gestion en flux des réservations de logements locatifs sociaux ;</a:t>
            </a:r>
            <a:endParaRPr b="0" lang="fr-FR" sz="12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338d"/>
              </a:buClr>
              <a:buFont typeface="Arial"/>
              <a:buChar char="•"/>
            </a:pPr>
            <a:r>
              <a:rPr b="0" lang="fr-FR" sz="1200" spc="-1" strike="noStrike">
                <a:solidFill>
                  <a:srgbClr val="00338d"/>
                </a:solidFill>
                <a:latin typeface="Arial"/>
              </a:rPr>
              <a:t>Instruction ministérielle relative à la mise en œuvre de la cotation de la demande de logement social et de la gestion en flux des réservations de logements sociaux ML/2022-03/12103 du 28 mars 2022</a:t>
            </a:r>
            <a:endParaRPr b="0" lang="fr-FR" sz="12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338d"/>
              </a:buClr>
              <a:buFont typeface="Arial"/>
              <a:buChar char="•"/>
            </a:pPr>
            <a:r>
              <a:rPr b="0" lang="fr-FR" sz="1200" spc="-1" strike="noStrike">
                <a:solidFill>
                  <a:srgbClr val="00338d"/>
                </a:solidFill>
                <a:latin typeface="Arial"/>
              </a:rPr>
              <a:t>Arrêté du 19 avril 2022 relatif à la liste minimale des matières devant être réglées par la convention de réservation de logements par l'Etat mentionnée à l'article R. 441-5-2 du code de la construction et de l'habitation</a:t>
            </a:r>
            <a:endParaRPr b="0" lang="fr-FR" sz="1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601"/>
              </a:spcAft>
              <a:buNone/>
            </a:pPr>
            <a:endParaRPr b="0" lang="fr-FR" sz="1200" spc="-1" strike="noStrike">
              <a:latin typeface="Arial"/>
            </a:endParaRPr>
          </a:p>
        </p:txBody>
      </p:sp>
      <p:sp>
        <p:nvSpPr>
          <p:cNvPr id="406" name="Rectangle 8"/>
          <p:cNvSpPr/>
          <p:nvPr/>
        </p:nvSpPr>
        <p:spPr>
          <a:xfrm>
            <a:off x="2454480" y="4247280"/>
            <a:ext cx="7636680" cy="781560"/>
          </a:xfrm>
          <a:prstGeom prst="rect">
            <a:avLst/>
          </a:prstGeom>
          <a:noFill/>
          <a:ln>
            <a:solidFill>
              <a:srgbClr val="000000"/>
            </a:solidFill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i="1" lang="fr-FR" sz="1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fr-FR" sz="1800" spc="-1" strike="noStrike">
                <a:solidFill>
                  <a:srgbClr val="000000"/>
                </a:solidFill>
                <a:latin typeface="Univers for KPMG"/>
              </a:rPr>
              <a:t> </a:t>
            </a:r>
            <a:r>
              <a:rPr b="0" i="1" lang="fr-FR" sz="1800" spc="-1" strike="noStrike">
                <a:solidFill>
                  <a:srgbClr val="000000"/>
                </a:solidFill>
                <a:latin typeface="Univers for KPMG"/>
              </a:rPr>
              <a:t>Un cadre d’application sur PACA précisé dans le référentiel régional </a:t>
            </a:r>
            <a:endParaRPr b="0" lang="fr-F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La gestion en flux 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Les ressources : guides pratiques, documents opérationnels 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408" name="ZoneTexte 3"/>
          <p:cNvSpPr/>
          <p:nvPr/>
        </p:nvSpPr>
        <p:spPr>
          <a:xfrm>
            <a:off x="1520280" y="1756080"/>
            <a:ext cx="8931960" cy="531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spcAft>
                <a:spcPts val="601"/>
              </a:spcAft>
              <a:buNone/>
            </a:pPr>
            <a:endParaRPr b="0" lang="fr-FR" sz="18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7a79"/>
              </a:buClr>
              <a:buFont typeface="Arial"/>
              <a:buChar char="•"/>
            </a:pPr>
            <a:r>
              <a:rPr b="0" lang="fr-FR" sz="1200" spc="-1" strike="noStrike">
                <a:solidFill>
                  <a:srgbClr val="007a79"/>
                </a:solidFill>
                <a:latin typeface="Arial"/>
              </a:rPr>
              <a:t>Cahier repère de l’USH « Se préparer à la gestion en flux des réservations », 2020</a:t>
            </a:r>
            <a:endParaRPr b="0" lang="fr-FR" sz="12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7a79"/>
              </a:buClr>
              <a:buFont typeface="Arial"/>
              <a:buChar char="•"/>
            </a:pPr>
            <a:r>
              <a:rPr b="0" lang="fr-FR" sz="1200" spc="-1" strike="noStrike">
                <a:solidFill>
                  <a:srgbClr val="007a79"/>
                </a:solidFill>
                <a:latin typeface="Arial"/>
              </a:rPr>
              <a:t>La réforme de la gestion de la demande et des attributions de logements sociaux, observation et retour d’expériences auprès de 12 sites, USH, 2020</a:t>
            </a:r>
            <a:endParaRPr b="0" lang="fr-FR" sz="12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7a79"/>
              </a:buClr>
              <a:buFont typeface="Arial"/>
              <a:buChar char="•"/>
            </a:pPr>
            <a:r>
              <a:rPr b="0" lang="fr-FR" sz="1200" spc="-1" strike="noStrike">
                <a:solidFill>
                  <a:srgbClr val="007a79"/>
                </a:solidFill>
                <a:latin typeface="Arial"/>
              </a:rPr>
              <a:t>« Réforme(s) des attributions : quel impact pour les acteurs locaux ? », OPH La fédération, 2020</a:t>
            </a:r>
            <a:endParaRPr b="0" lang="fr-FR" sz="12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7a79"/>
              </a:buClr>
              <a:buFont typeface="Arial"/>
              <a:buChar char="•"/>
            </a:pPr>
            <a:r>
              <a:rPr b="0" lang="fr-FR" sz="1200" spc="-1" strike="noStrike">
                <a:solidFill>
                  <a:srgbClr val="007a79"/>
                </a:solidFill>
                <a:latin typeface="Arial"/>
              </a:rPr>
              <a:t>Cahier repère de l’USH « Mettre en œuvre la gestion en flux des réservations de logements : enjeux, impacts et éléments de méthodes », janvier 2023</a:t>
            </a:r>
            <a:endParaRPr b="0" lang="fr-FR" sz="12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spcAft>
                <a:spcPts val="601"/>
              </a:spcAft>
              <a:buClr>
                <a:srgbClr val="007a79"/>
              </a:buClr>
              <a:buFont typeface="Arial"/>
              <a:buChar char="•"/>
            </a:pPr>
            <a:r>
              <a:rPr b="1" lang="fr-FR" sz="1200" spc="-1" strike="noStrike">
                <a:solidFill>
                  <a:srgbClr val="007a79"/>
                </a:solidFill>
                <a:latin typeface="Arial"/>
              </a:rPr>
              <a:t>Attributions de logements sociaux, droits de réservations &amp; gestion en flux : Réponses aux questions que se posent les maires et élus intercommunaux, USH, septembre 2023 </a:t>
            </a:r>
            <a:endParaRPr b="0" lang="fr-FR" sz="1200" spc="-1" strike="noStrike">
              <a:latin typeface="Arial"/>
            </a:endParaRPr>
          </a:p>
        </p:txBody>
      </p:sp>
      <p:pic>
        <p:nvPicPr>
          <p:cNvPr id="409" name="Graphique 4" descr="Document contour"/>
          <p:cNvPicPr/>
          <p:nvPr/>
        </p:nvPicPr>
        <p:blipFill>
          <a:blip r:embed="rId1"/>
          <a:stretch/>
        </p:blipFill>
        <p:spPr>
          <a:xfrm>
            <a:off x="483840" y="1970280"/>
            <a:ext cx="766080" cy="766080"/>
          </a:xfrm>
          <a:prstGeom prst="rect">
            <a:avLst/>
          </a:prstGeom>
          <a:ln w="0">
            <a:noFill/>
          </a:ln>
        </p:spPr>
      </p:pic>
      <p:sp>
        <p:nvSpPr>
          <p:cNvPr id="410" name="Rectangle 6"/>
          <p:cNvSpPr/>
          <p:nvPr/>
        </p:nvSpPr>
        <p:spPr>
          <a:xfrm>
            <a:off x="239400" y="2778480"/>
            <a:ext cx="1213560" cy="451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100" spc="-1" strike="noStrike">
                <a:solidFill>
                  <a:srgbClr val="00a3a1"/>
                </a:solidFill>
                <a:latin typeface="Univers for KPMG"/>
              </a:rPr>
              <a:t>Les documents ressources locaux et nationaux </a:t>
            </a:r>
            <a:endParaRPr b="0" lang="fr-FR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Introduction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Objectifs du Webinaire 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144" name="ZoneTexte 3"/>
          <p:cNvSpPr/>
          <p:nvPr/>
        </p:nvSpPr>
        <p:spPr>
          <a:xfrm>
            <a:off x="669600" y="1557000"/>
            <a:ext cx="9353520" cy="4875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endParaRPr b="0" lang="fr-FR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fr-FR" sz="2400" spc="-1" strike="noStrike">
                <a:solidFill>
                  <a:srgbClr val="000000"/>
                </a:solidFill>
                <a:latin typeface="CIDFont+F3"/>
              </a:rPr>
              <a:t>Présenter la réforme de passage d’une gestion en stock à une gestion « en flux » </a:t>
            </a:r>
            <a:r>
              <a:rPr b="0" lang="fr-FR" sz="2400" spc="-1" strike="noStrike">
                <a:solidFill>
                  <a:srgbClr val="000000"/>
                </a:solidFill>
                <a:latin typeface="CIDFont+F3"/>
              </a:rPr>
              <a:t>des attributions de logements sociaux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fr-FR" sz="2400" spc="-1" strike="noStrike">
                <a:solidFill>
                  <a:srgbClr val="000000"/>
                </a:solidFill>
                <a:latin typeface="CIDFont+F3"/>
              </a:rPr>
              <a:t>Introduire le cadre régional </a:t>
            </a:r>
            <a:r>
              <a:rPr b="0" lang="fr-FR" sz="2400" spc="-1" strike="noStrike">
                <a:solidFill>
                  <a:srgbClr val="000000"/>
                </a:solidFill>
                <a:latin typeface="CIDFont+F3"/>
              </a:rPr>
              <a:t>de passage à une gestion « en flux » sur la région PACA 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fr-FR" sz="2400" spc="-1" strike="noStrike">
                <a:solidFill>
                  <a:srgbClr val="000000"/>
                </a:solidFill>
                <a:latin typeface="CIDFont+F2"/>
              </a:rPr>
              <a:t>Orienter les acteurs vers les ressources disponibles</a:t>
            </a:r>
            <a:r>
              <a:rPr b="0" lang="fr-FR" sz="2400" spc="-1" strike="noStrike">
                <a:solidFill>
                  <a:srgbClr val="000000"/>
                </a:solidFill>
                <a:latin typeface="CIDFont+F2"/>
              </a:rPr>
              <a:t> pour préparer et accompagner la mise en œuvre de la réforme 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000000"/>
                </a:solidFill>
                <a:latin typeface="CIDFont+F1"/>
              </a:rPr>
              <a:t>	</a:t>
            </a:r>
            <a:r>
              <a:rPr b="0" lang="fr-FR" sz="1800" spc="-1" strike="noStrike">
                <a:solidFill>
                  <a:srgbClr val="000000"/>
                </a:solidFill>
                <a:latin typeface="CIDFont+F1"/>
              </a:rPr>
              <a:t>	</a:t>
            </a:r>
            <a:r>
              <a:rPr b="0" lang="fr-FR" sz="1800" spc="-1" strike="noStrike">
                <a:solidFill>
                  <a:srgbClr val="000000"/>
                </a:solidFill>
                <a:latin typeface="CIDFont+F1"/>
              </a:rPr>
              <a:t>	</a:t>
            </a:r>
            <a:endParaRPr b="0" lang="fr-F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2391120" y="1485360"/>
            <a:ext cx="7241040" cy="4082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12130" spc="-1" strike="noStrike">
                <a:solidFill>
                  <a:srgbClr val="ffffff"/>
                </a:solidFill>
                <a:latin typeface="KPMG Extralight"/>
              </a:rPr>
              <a:t>La gestion en flux : présentation « flash »</a:t>
            </a:r>
            <a:endParaRPr b="0" lang="en-US" sz="12130" spc="-1" strike="noStrike">
              <a:solidFill>
                <a:srgbClr val="000000"/>
              </a:solidFill>
              <a:latin typeface="Univers for KPMG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2387160" y="5595120"/>
            <a:ext cx="7208640" cy="279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1" lang="en-US" sz="1220" spc="-1" strike="noStrike">
              <a:solidFill>
                <a:srgbClr val="00338d"/>
              </a:solidFill>
              <a:latin typeface="Univers for KPMG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La gestion en flux 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L’origine et le calendrier de la réforme 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148" name="ZoneTexte 1"/>
          <p:cNvSpPr/>
          <p:nvPr/>
        </p:nvSpPr>
        <p:spPr>
          <a:xfrm>
            <a:off x="669600" y="1557000"/>
            <a:ext cx="9353520" cy="658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fr-FR" sz="2400" spc="-1" strike="noStrike">
                <a:solidFill>
                  <a:srgbClr val="000000"/>
                </a:solidFill>
                <a:latin typeface="CIDFont+F3"/>
              </a:rPr>
              <a:t>LA REFORME DES ATTRIBUTIONS 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400" spc="-1" strike="noStrike">
                <a:solidFill>
                  <a:srgbClr val="000000"/>
                </a:solidFill>
                <a:latin typeface="CIDFont+F3"/>
              </a:rPr>
              <a:t>Une réforme impulsée par la loi ALUR (2014) et confortée par les lois Egalité et Citoyenneté (2016) et ELAN (2018)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400" spc="-1" strike="noStrike">
                <a:solidFill>
                  <a:srgbClr val="000000"/>
                </a:solidFill>
                <a:latin typeface="CIDFont+F3"/>
              </a:rPr>
              <a:t>Un nouveau cadre partenarial en faveur de la mixité sociale, de l’accès au logement et de l’information des demandeurs de logement social 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400" spc="-1" strike="noStrike">
                <a:solidFill>
                  <a:srgbClr val="000000"/>
                </a:solidFill>
                <a:latin typeface="CIDFont+F3"/>
              </a:rPr>
              <a:t>De nouvelles obligations pour les EPCI dotés d’un Programme Local de l’Habitat, compétents en matière d’habitat ou comportant au moins un quartier prioritaire de la politique de la ville (QPV)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La gestion en flux 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L’origine et le calendrier de la réforme 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150" name="ZoneTexte 1"/>
          <p:cNvSpPr/>
          <p:nvPr/>
        </p:nvSpPr>
        <p:spPr>
          <a:xfrm>
            <a:off x="669600" y="1557000"/>
            <a:ext cx="9353520" cy="109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fr-FR" sz="2400" spc="-1" strike="noStrike">
                <a:solidFill>
                  <a:srgbClr val="000000"/>
                </a:solidFill>
                <a:latin typeface="CIDFont+F3"/>
              </a:rPr>
              <a:t>LA REFORME DES ATTRIBUTIONS 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</p:txBody>
      </p:sp>
      <p:sp>
        <p:nvSpPr>
          <p:cNvPr id="151" name="Rectangle 2"/>
          <p:cNvSpPr/>
          <p:nvPr/>
        </p:nvSpPr>
        <p:spPr>
          <a:xfrm>
            <a:off x="3608640" y="2277720"/>
            <a:ext cx="4153320" cy="1107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2400" spc="-1" strike="noStrike">
                <a:solidFill>
                  <a:srgbClr val="c6007e"/>
                </a:solidFill>
                <a:latin typeface="Univers for KPMG"/>
              </a:rPr>
              <a:t>Conférence Intercommunale du Logement 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52" name="ZoneTexte 5"/>
          <p:cNvSpPr/>
          <p:nvPr/>
        </p:nvSpPr>
        <p:spPr>
          <a:xfrm>
            <a:off x="1770120" y="3804840"/>
            <a:ext cx="2096280" cy="106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fr-FR" sz="1600" spc="-1" strike="noStrike">
                <a:solidFill>
                  <a:srgbClr val="00338d"/>
                </a:solidFill>
                <a:latin typeface="Univers for KPMG"/>
              </a:rPr>
              <a:t>Le Document cadre et la Convention Intercommunale d’Attribution</a:t>
            </a:r>
            <a:endParaRPr b="0" lang="fr-FR" sz="1600" spc="-1" strike="noStrike">
              <a:latin typeface="Arial"/>
            </a:endParaRPr>
          </a:p>
        </p:txBody>
      </p:sp>
      <p:grpSp>
        <p:nvGrpSpPr>
          <p:cNvPr id="153" name="Groupe 6"/>
          <p:cNvGrpSpPr/>
          <p:nvPr/>
        </p:nvGrpSpPr>
        <p:grpSpPr>
          <a:xfrm>
            <a:off x="1319760" y="3858480"/>
            <a:ext cx="412200" cy="538920"/>
            <a:chOff x="1319760" y="3858480"/>
            <a:chExt cx="412200" cy="538920"/>
          </a:xfrm>
        </p:grpSpPr>
        <p:sp>
          <p:nvSpPr>
            <p:cNvPr id="154" name="Freeform 230"/>
            <p:cNvSpPr/>
            <p:nvPr/>
          </p:nvSpPr>
          <p:spPr>
            <a:xfrm>
              <a:off x="1424160" y="3858480"/>
              <a:ext cx="204840" cy="111240"/>
            </a:xfrm>
            <a:custGeom>
              <a:avLst/>
              <a:gdLst/>
              <a:ahLst/>
              <a:rect l="l" t="t" r="r" b="b"/>
              <a:pathLst>
                <a:path w="1348" h="736">
                  <a:moveTo>
                    <a:pt x="571" y="0"/>
                  </a:moveTo>
                  <a:lnTo>
                    <a:pt x="776" y="0"/>
                  </a:lnTo>
                  <a:lnTo>
                    <a:pt x="819" y="3"/>
                  </a:lnTo>
                  <a:lnTo>
                    <a:pt x="859" y="13"/>
                  </a:lnTo>
                  <a:lnTo>
                    <a:pt x="897" y="27"/>
                  </a:lnTo>
                  <a:lnTo>
                    <a:pt x="932" y="46"/>
                  </a:lnTo>
                  <a:lnTo>
                    <a:pt x="964" y="71"/>
                  </a:lnTo>
                  <a:lnTo>
                    <a:pt x="992" y="99"/>
                  </a:lnTo>
                  <a:lnTo>
                    <a:pt x="1015" y="132"/>
                  </a:lnTo>
                  <a:lnTo>
                    <a:pt x="1035" y="166"/>
                  </a:lnTo>
                  <a:lnTo>
                    <a:pt x="1049" y="205"/>
                  </a:lnTo>
                  <a:lnTo>
                    <a:pt x="1057" y="245"/>
                  </a:lnTo>
                  <a:lnTo>
                    <a:pt x="1102" y="245"/>
                  </a:lnTo>
                  <a:lnTo>
                    <a:pt x="1142" y="248"/>
                  </a:lnTo>
                  <a:lnTo>
                    <a:pt x="1179" y="258"/>
                  </a:lnTo>
                  <a:lnTo>
                    <a:pt x="1215" y="273"/>
                  </a:lnTo>
                  <a:lnTo>
                    <a:pt x="1246" y="292"/>
                  </a:lnTo>
                  <a:lnTo>
                    <a:pt x="1275" y="317"/>
                  </a:lnTo>
                  <a:lnTo>
                    <a:pt x="1300" y="345"/>
                  </a:lnTo>
                  <a:lnTo>
                    <a:pt x="1320" y="377"/>
                  </a:lnTo>
                  <a:lnTo>
                    <a:pt x="1335" y="413"/>
                  </a:lnTo>
                  <a:lnTo>
                    <a:pt x="1344" y="451"/>
                  </a:lnTo>
                  <a:lnTo>
                    <a:pt x="1348" y="490"/>
                  </a:lnTo>
                  <a:lnTo>
                    <a:pt x="1344" y="530"/>
                  </a:lnTo>
                  <a:lnTo>
                    <a:pt x="1335" y="568"/>
                  </a:lnTo>
                  <a:lnTo>
                    <a:pt x="1320" y="604"/>
                  </a:lnTo>
                  <a:lnTo>
                    <a:pt x="1300" y="635"/>
                  </a:lnTo>
                  <a:lnTo>
                    <a:pt x="1275" y="664"/>
                  </a:lnTo>
                  <a:lnTo>
                    <a:pt x="1246" y="689"/>
                  </a:lnTo>
                  <a:lnTo>
                    <a:pt x="1215" y="708"/>
                  </a:lnTo>
                  <a:lnTo>
                    <a:pt x="1179" y="723"/>
                  </a:lnTo>
                  <a:lnTo>
                    <a:pt x="1142" y="733"/>
                  </a:lnTo>
                  <a:lnTo>
                    <a:pt x="1102" y="736"/>
                  </a:lnTo>
                  <a:lnTo>
                    <a:pt x="245" y="736"/>
                  </a:lnTo>
                  <a:lnTo>
                    <a:pt x="205" y="733"/>
                  </a:lnTo>
                  <a:lnTo>
                    <a:pt x="167" y="723"/>
                  </a:lnTo>
                  <a:lnTo>
                    <a:pt x="133" y="708"/>
                  </a:lnTo>
                  <a:lnTo>
                    <a:pt x="100" y="689"/>
                  </a:lnTo>
                  <a:lnTo>
                    <a:pt x="71" y="664"/>
                  </a:lnTo>
                  <a:lnTo>
                    <a:pt x="48" y="635"/>
                  </a:lnTo>
                  <a:lnTo>
                    <a:pt x="27" y="604"/>
                  </a:lnTo>
                  <a:lnTo>
                    <a:pt x="12" y="568"/>
                  </a:lnTo>
                  <a:lnTo>
                    <a:pt x="3" y="530"/>
                  </a:lnTo>
                  <a:lnTo>
                    <a:pt x="0" y="490"/>
                  </a:lnTo>
                  <a:lnTo>
                    <a:pt x="3" y="451"/>
                  </a:lnTo>
                  <a:lnTo>
                    <a:pt x="12" y="413"/>
                  </a:lnTo>
                  <a:lnTo>
                    <a:pt x="27" y="377"/>
                  </a:lnTo>
                  <a:lnTo>
                    <a:pt x="48" y="345"/>
                  </a:lnTo>
                  <a:lnTo>
                    <a:pt x="71" y="317"/>
                  </a:lnTo>
                  <a:lnTo>
                    <a:pt x="100" y="292"/>
                  </a:lnTo>
                  <a:lnTo>
                    <a:pt x="133" y="273"/>
                  </a:lnTo>
                  <a:lnTo>
                    <a:pt x="167" y="258"/>
                  </a:lnTo>
                  <a:lnTo>
                    <a:pt x="205" y="248"/>
                  </a:lnTo>
                  <a:lnTo>
                    <a:pt x="245" y="245"/>
                  </a:lnTo>
                  <a:lnTo>
                    <a:pt x="289" y="245"/>
                  </a:lnTo>
                  <a:lnTo>
                    <a:pt x="298" y="205"/>
                  </a:lnTo>
                  <a:lnTo>
                    <a:pt x="312" y="166"/>
                  </a:lnTo>
                  <a:lnTo>
                    <a:pt x="331" y="132"/>
                  </a:lnTo>
                  <a:lnTo>
                    <a:pt x="355" y="99"/>
                  </a:lnTo>
                  <a:lnTo>
                    <a:pt x="383" y="71"/>
                  </a:lnTo>
                  <a:lnTo>
                    <a:pt x="415" y="46"/>
                  </a:lnTo>
                  <a:lnTo>
                    <a:pt x="450" y="27"/>
                  </a:lnTo>
                  <a:lnTo>
                    <a:pt x="488" y="13"/>
                  </a:lnTo>
                  <a:lnTo>
                    <a:pt x="529" y="3"/>
                  </a:lnTo>
                  <a:lnTo>
                    <a:pt x="57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5" name="Freeform 231"/>
            <p:cNvSpPr/>
            <p:nvPr/>
          </p:nvSpPr>
          <p:spPr>
            <a:xfrm>
              <a:off x="1319760" y="3884040"/>
              <a:ext cx="412200" cy="513360"/>
            </a:xfrm>
            <a:custGeom>
              <a:avLst/>
              <a:gdLst/>
              <a:ahLst/>
              <a:rect l="l" t="t" r="r" b="b"/>
              <a:pathLst>
                <a:path w="2719" h="3377">
                  <a:moveTo>
                    <a:pt x="605" y="0"/>
                  </a:moveTo>
                  <a:lnTo>
                    <a:pt x="757" y="0"/>
                  </a:lnTo>
                  <a:lnTo>
                    <a:pt x="719" y="24"/>
                  </a:lnTo>
                  <a:lnTo>
                    <a:pt x="684" y="52"/>
                  </a:lnTo>
                  <a:lnTo>
                    <a:pt x="654" y="84"/>
                  </a:lnTo>
                  <a:lnTo>
                    <a:pt x="627" y="120"/>
                  </a:lnTo>
                  <a:lnTo>
                    <a:pt x="604" y="159"/>
                  </a:lnTo>
                  <a:lnTo>
                    <a:pt x="586" y="200"/>
                  </a:lnTo>
                  <a:lnTo>
                    <a:pt x="573" y="244"/>
                  </a:lnTo>
                  <a:lnTo>
                    <a:pt x="528" y="250"/>
                  </a:lnTo>
                  <a:lnTo>
                    <a:pt x="484" y="263"/>
                  </a:lnTo>
                  <a:lnTo>
                    <a:pt x="443" y="280"/>
                  </a:lnTo>
                  <a:lnTo>
                    <a:pt x="405" y="302"/>
                  </a:lnTo>
                  <a:lnTo>
                    <a:pt x="370" y="329"/>
                  </a:lnTo>
                  <a:lnTo>
                    <a:pt x="338" y="359"/>
                  </a:lnTo>
                  <a:lnTo>
                    <a:pt x="311" y="393"/>
                  </a:lnTo>
                  <a:lnTo>
                    <a:pt x="287" y="430"/>
                  </a:lnTo>
                  <a:lnTo>
                    <a:pt x="268" y="471"/>
                  </a:lnTo>
                  <a:lnTo>
                    <a:pt x="254" y="513"/>
                  </a:lnTo>
                  <a:lnTo>
                    <a:pt x="245" y="558"/>
                  </a:lnTo>
                  <a:lnTo>
                    <a:pt x="242" y="605"/>
                  </a:lnTo>
                  <a:lnTo>
                    <a:pt x="242" y="2773"/>
                  </a:lnTo>
                  <a:lnTo>
                    <a:pt x="245" y="2821"/>
                  </a:lnTo>
                  <a:lnTo>
                    <a:pt x="255" y="2869"/>
                  </a:lnTo>
                  <a:lnTo>
                    <a:pt x="271" y="2914"/>
                  </a:lnTo>
                  <a:lnTo>
                    <a:pt x="291" y="2955"/>
                  </a:lnTo>
                  <a:lnTo>
                    <a:pt x="318" y="2994"/>
                  </a:lnTo>
                  <a:lnTo>
                    <a:pt x="348" y="3029"/>
                  </a:lnTo>
                  <a:lnTo>
                    <a:pt x="383" y="3059"/>
                  </a:lnTo>
                  <a:lnTo>
                    <a:pt x="422" y="3085"/>
                  </a:lnTo>
                  <a:lnTo>
                    <a:pt x="464" y="3107"/>
                  </a:lnTo>
                  <a:lnTo>
                    <a:pt x="508" y="3122"/>
                  </a:lnTo>
                  <a:lnTo>
                    <a:pt x="556" y="3132"/>
                  </a:lnTo>
                  <a:lnTo>
                    <a:pt x="605" y="3135"/>
                  </a:lnTo>
                  <a:lnTo>
                    <a:pt x="2113" y="3135"/>
                  </a:lnTo>
                  <a:lnTo>
                    <a:pt x="2163" y="3132"/>
                  </a:lnTo>
                  <a:lnTo>
                    <a:pt x="2211" y="3122"/>
                  </a:lnTo>
                  <a:lnTo>
                    <a:pt x="2255" y="3107"/>
                  </a:lnTo>
                  <a:lnTo>
                    <a:pt x="2297" y="3085"/>
                  </a:lnTo>
                  <a:lnTo>
                    <a:pt x="2336" y="3059"/>
                  </a:lnTo>
                  <a:lnTo>
                    <a:pt x="2370" y="3029"/>
                  </a:lnTo>
                  <a:lnTo>
                    <a:pt x="2402" y="2994"/>
                  </a:lnTo>
                  <a:lnTo>
                    <a:pt x="2427" y="2955"/>
                  </a:lnTo>
                  <a:lnTo>
                    <a:pt x="2448" y="2914"/>
                  </a:lnTo>
                  <a:lnTo>
                    <a:pt x="2464" y="2869"/>
                  </a:lnTo>
                  <a:lnTo>
                    <a:pt x="2474" y="2821"/>
                  </a:lnTo>
                  <a:lnTo>
                    <a:pt x="2477" y="2773"/>
                  </a:lnTo>
                  <a:lnTo>
                    <a:pt x="2477" y="605"/>
                  </a:lnTo>
                  <a:lnTo>
                    <a:pt x="2474" y="558"/>
                  </a:lnTo>
                  <a:lnTo>
                    <a:pt x="2465" y="513"/>
                  </a:lnTo>
                  <a:lnTo>
                    <a:pt x="2451" y="471"/>
                  </a:lnTo>
                  <a:lnTo>
                    <a:pt x="2433" y="430"/>
                  </a:lnTo>
                  <a:lnTo>
                    <a:pt x="2409" y="393"/>
                  </a:lnTo>
                  <a:lnTo>
                    <a:pt x="2381" y="359"/>
                  </a:lnTo>
                  <a:lnTo>
                    <a:pt x="2349" y="329"/>
                  </a:lnTo>
                  <a:lnTo>
                    <a:pt x="2314" y="302"/>
                  </a:lnTo>
                  <a:lnTo>
                    <a:pt x="2275" y="280"/>
                  </a:lnTo>
                  <a:lnTo>
                    <a:pt x="2234" y="263"/>
                  </a:lnTo>
                  <a:lnTo>
                    <a:pt x="2191" y="250"/>
                  </a:lnTo>
                  <a:lnTo>
                    <a:pt x="2146" y="244"/>
                  </a:lnTo>
                  <a:lnTo>
                    <a:pt x="2133" y="200"/>
                  </a:lnTo>
                  <a:lnTo>
                    <a:pt x="2116" y="159"/>
                  </a:lnTo>
                  <a:lnTo>
                    <a:pt x="2093" y="120"/>
                  </a:lnTo>
                  <a:lnTo>
                    <a:pt x="2066" y="84"/>
                  </a:lnTo>
                  <a:lnTo>
                    <a:pt x="2035" y="52"/>
                  </a:lnTo>
                  <a:lnTo>
                    <a:pt x="2000" y="24"/>
                  </a:lnTo>
                  <a:lnTo>
                    <a:pt x="1962" y="0"/>
                  </a:lnTo>
                  <a:lnTo>
                    <a:pt x="2113" y="0"/>
                  </a:lnTo>
                  <a:lnTo>
                    <a:pt x="2176" y="3"/>
                  </a:lnTo>
                  <a:lnTo>
                    <a:pt x="2235" y="12"/>
                  </a:lnTo>
                  <a:lnTo>
                    <a:pt x="2294" y="27"/>
                  </a:lnTo>
                  <a:lnTo>
                    <a:pt x="2350" y="48"/>
                  </a:lnTo>
                  <a:lnTo>
                    <a:pt x="2403" y="73"/>
                  </a:lnTo>
                  <a:lnTo>
                    <a:pt x="2452" y="104"/>
                  </a:lnTo>
                  <a:lnTo>
                    <a:pt x="2499" y="138"/>
                  </a:lnTo>
                  <a:lnTo>
                    <a:pt x="2542" y="178"/>
                  </a:lnTo>
                  <a:lnTo>
                    <a:pt x="2581" y="220"/>
                  </a:lnTo>
                  <a:lnTo>
                    <a:pt x="2615" y="267"/>
                  </a:lnTo>
                  <a:lnTo>
                    <a:pt x="2646" y="317"/>
                  </a:lnTo>
                  <a:lnTo>
                    <a:pt x="2671" y="370"/>
                  </a:lnTo>
                  <a:lnTo>
                    <a:pt x="2692" y="425"/>
                  </a:lnTo>
                  <a:lnTo>
                    <a:pt x="2707" y="483"/>
                  </a:lnTo>
                  <a:lnTo>
                    <a:pt x="2715" y="543"/>
                  </a:lnTo>
                  <a:lnTo>
                    <a:pt x="2719" y="605"/>
                  </a:lnTo>
                  <a:lnTo>
                    <a:pt x="2719" y="2773"/>
                  </a:lnTo>
                  <a:lnTo>
                    <a:pt x="2715" y="2834"/>
                  </a:lnTo>
                  <a:lnTo>
                    <a:pt x="2707" y="2895"/>
                  </a:lnTo>
                  <a:lnTo>
                    <a:pt x="2692" y="2952"/>
                  </a:lnTo>
                  <a:lnTo>
                    <a:pt x="2671" y="3008"/>
                  </a:lnTo>
                  <a:lnTo>
                    <a:pt x="2646" y="3060"/>
                  </a:lnTo>
                  <a:lnTo>
                    <a:pt x="2615" y="3110"/>
                  </a:lnTo>
                  <a:lnTo>
                    <a:pt x="2581" y="3156"/>
                  </a:lnTo>
                  <a:lnTo>
                    <a:pt x="2542" y="3200"/>
                  </a:lnTo>
                  <a:lnTo>
                    <a:pt x="2499" y="3238"/>
                  </a:lnTo>
                  <a:lnTo>
                    <a:pt x="2452" y="3274"/>
                  </a:lnTo>
                  <a:lnTo>
                    <a:pt x="2403" y="3304"/>
                  </a:lnTo>
                  <a:lnTo>
                    <a:pt x="2350" y="3330"/>
                  </a:lnTo>
                  <a:lnTo>
                    <a:pt x="2294" y="3349"/>
                  </a:lnTo>
                  <a:lnTo>
                    <a:pt x="2235" y="3364"/>
                  </a:lnTo>
                  <a:lnTo>
                    <a:pt x="2176" y="3374"/>
                  </a:lnTo>
                  <a:lnTo>
                    <a:pt x="2113" y="3377"/>
                  </a:lnTo>
                  <a:lnTo>
                    <a:pt x="605" y="3377"/>
                  </a:lnTo>
                  <a:lnTo>
                    <a:pt x="544" y="3374"/>
                  </a:lnTo>
                  <a:lnTo>
                    <a:pt x="483" y="3364"/>
                  </a:lnTo>
                  <a:lnTo>
                    <a:pt x="425" y="3349"/>
                  </a:lnTo>
                  <a:lnTo>
                    <a:pt x="370" y="3330"/>
                  </a:lnTo>
                  <a:lnTo>
                    <a:pt x="317" y="3304"/>
                  </a:lnTo>
                  <a:lnTo>
                    <a:pt x="266" y="3274"/>
                  </a:lnTo>
                  <a:lnTo>
                    <a:pt x="220" y="3238"/>
                  </a:lnTo>
                  <a:lnTo>
                    <a:pt x="177" y="3200"/>
                  </a:lnTo>
                  <a:lnTo>
                    <a:pt x="138" y="3156"/>
                  </a:lnTo>
                  <a:lnTo>
                    <a:pt x="104" y="3110"/>
                  </a:lnTo>
                  <a:lnTo>
                    <a:pt x="73" y="3060"/>
                  </a:lnTo>
                  <a:lnTo>
                    <a:pt x="47" y="3008"/>
                  </a:lnTo>
                  <a:lnTo>
                    <a:pt x="27" y="2952"/>
                  </a:lnTo>
                  <a:lnTo>
                    <a:pt x="12" y="2895"/>
                  </a:lnTo>
                  <a:lnTo>
                    <a:pt x="3" y="2834"/>
                  </a:lnTo>
                  <a:lnTo>
                    <a:pt x="0" y="2773"/>
                  </a:lnTo>
                  <a:lnTo>
                    <a:pt x="0" y="605"/>
                  </a:lnTo>
                  <a:lnTo>
                    <a:pt x="3" y="543"/>
                  </a:lnTo>
                  <a:lnTo>
                    <a:pt x="12" y="483"/>
                  </a:lnTo>
                  <a:lnTo>
                    <a:pt x="27" y="425"/>
                  </a:lnTo>
                  <a:lnTo>
                    <a:pt x="47" y="370"/>
                  </a:lnTo>
                  <a:lnTo>
                    <a:pt x="73" y="317"/>
                  </a:lnTo>
                  <a:lnTo>
                    <a:pt x="104" y="267"/>
                  </a:lnTo>
                  <a:lnTo>
                    <a:pt x="138" y="220"/>
                  </a:lnTo>
                  <a:lnTo>
                    <a:pt x="177" y="178"/>
                  </a:lnTo>
                  <a:lnTo>
                    <a:pt x="220" y="138"/>
                  </a:lnTo>
                  <a:lnTo>
                    <a:pt x="266" y="104"/>
                  </a:lnTo>
                  <a:lnTo>
                    <a:pt x="317" y="73"/>
                  </a:lnTo>
                  <a:lnTo>
                    <a:pt x="370" y="48"/>
                  </a:lnTo>
                  <a:lnTo>
                    <a:pt x="425" y="27"/>
                  </a:lnTo>
                  <a:lnTo>
                    <a:pt x="483" y="12"/>
                  </a:lnTo>
                  <a:lnTo>
                    <a:pt x="544" y="3"/>
                  </a:lnTo>
                  <a:lnTo>
                    <a:pt x="605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6" name="Freeform 232"/>
            <p:cNvSpPr/>
            <p:nvPr/>
          </p:nvSpPr>
          <p:spPr>
            <a:xfrm>
              <a:off x="1508040" y="4034160"/>
              <a:ext cx="150840" cy="36720"/>
            </a:xfrm>
            <a:custGeom>
              <a:avLst/>
              <a:gdLst/>
              <a:ahLst/>
              <a:rect l="l" t="t" r="r" b="b"/>
              <a:pathLst>
                <a:path w="992" h="243">
                  <a:moveTo>
                    <a:pt x="120" y="0"/>
                  </a:moveTo>
                  <a:lnTo>
                    <a:pt x="871" y="0"/>
                  </a:lnTo>
                  <a:lnTo>
                    <a:pt x="898" y="3"/>
                  </a:lnTo>
                  <a:lnTo>
                    <a:pt x="924" y="13"/>
                  </a:lnTo>
                  <a:lnTo>
                    <a:pt x="947" y="27"/>
                  </a:lnTo>
                  <a:lnTo>
                    <a:pt x="965" y="45"/>
                  </a:lnTo>
                  <a:lnTo>
                    <a:pt x="979" y="68"/>
                  </a:lnTo>
                  <a:lnTo>
                    <a:pt x="989" y="94"/>
                  </a:lnTo>
                  <a:lnTo>
                    <a:pt x="992" y="121"/>
                  </a:lnTo>
                  <a:lnTo>
                    <a:pt x="989" y="149"/>
                  </a:lnTo>
                  <a:lnTo>
                    <a:pt x="979" y="175"/>
                  </a:lnTo>
                  <a:lnTo>
                    <a:pt x="965" y="197"/>
                  </a:lnTo>
                  <a:lnTo>
                    <a:pt x="947" y="216"/>
                  </a:lnTo>
                  <a:lnTo>
                    <a:pt x="924" y="230"/>
                  </a:lnTo>
                  <a:lnTo>
                    <a:pt x="898" y="239"/>
                  </a:lnTo>
                  <a:lnTo>
                    <a:pt x="871" y="243"/>
                  </a:lnTo>
                  <a:lnTo>
                    <a:pt x="120" y="243"/>
                  </a:lnTo>
                  <a:lnTo>
                    <a:pt x="92" y="239"/>
                  </a:lnTo>
                  <a:lnTo>
                    <a:pt x="67" y="230"/>
                  </a:lnTo>
                  <a:lnTo>
                    <a:pt x="45" y="216"/>
                  </a:lnTo>
                  <a:lnTo>
                    <a:pt x="26" y="197"/>
                  </a:lnTo>
                  <a:lnTo>
                    <a:pt x="11" y="175"/>
                  </a:lnTo>
                  <a:lnTo>
                    <a:pt x="3" y="149"/>
                  </a:lnTo>
                  <a:lnTo>
                    <a:pt x="0" y="121"/>
                  </a:lnTo>
                  <a:lnTo>
                    <a:pt x="3" y="94"/>
                  </a:lnTo>
                  <a:lnTo>
                    <a:pt x="11" y="68"/>
                  </a:lnTo>
                  <a:lnTo>
                    <a:pt x="26" y="45"/>
                  </a:lnTo>
                  <a:lnTo>
                    <a:pt x="45" y="27"/>
                  </a:lnTo>
                  <a:lnTo>
                    <a:pt x="67" y="13"/>
                  </a:lnTo>
                  <a:lnTo>
                    <a:pt x="92" y="3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7" name="Freeform 233"/>
            <p:cNvSpPr/>
            <p:nvPr/>
          </p:nvSpPr>
          <p:spPr>
            <a:xfrm>
              <a:off x="1508040" y="4132080"/>
              <a:ext cx="150840" cy="36720"/>
            </a:xfrm>
            <a:custGeom>
              <a:avLst/>
              <a:gdLst/>
              <a:ahLst/>
              <a:rect l="l" t="t" r="r" b="b"/>
              <a:pathLst>
                <a:path w="992" h="241">
                  <a:moveTo>
                    <a:pt x="120" y="0"/>
                  </a:moveTo>
                  <a:lnTo>
                    <a:pt x="871" y="0"/>
                  </a:lnTo>
                  <a:lnTo>
                    <a:pt x="898" y="2"/>
                  </a:lnTo>
                  <a:lnTo>
                    <a:pt x="924" y="12"/>
                  </a:lnTo>
                  <a:lnTo>
                    <a:pt x="947" y="26"/>
                  </a:lnTo>
                  <a:lnTo>
                    <a:pt x="965" y="45"/>
                  </a:lnTo>
                  <a:lnTo>
                    <a:pt x="979" y="67"/>
                  </a:lnTo>
                  <a:lnTo>
                    <a:pt x="989" y="92"/>
                  </a:lnTo>
                  <a:lnTo>
                    <a:pt x="992" y="120"/>
                  </a:lnTo>
                  <a:lnTo>
                    <a:pt x="989" y="147"/>
                  </a:lnTo>
                  <a:lnTo>
                    <a:pt x="979" y="173"/>
                  </a:lnTo>
                  <a:lnTo>
                    <a:pt x="965" y="196"/>
                  </a:lnTo>
                  <a:lnTo>
                    <a:pt x="947" y="214"/>
                  </a:lnTo>
                  <a:lnTo>
                    <a:pt x="924" y="228"/>
                  </a:lnTo>
                  <a:lnTo>
                    <a:pt x="898" y="238"/>
                  </a:lnTo>
                  <a:lnTo>
                    <a:pt x="871" y="241"/>
                  </a:lnTo>
                  <a:lnTo>
                    <a:pt x="120" y="241"/>
                  </a:lnTo>
                  <a:lnTo>
                    <a:pt x="92" y="238"/>
                  </a:lnTo>
                  <a:lnTo>
                    <a:pt x="67" y="228"/>
                  </a:lnTo>
                  <a:lnTo>
                    <a:pt x="45" y="214"/>
                  </a:lnTo>
                  <a:lnTo>
                    <a:pt x="26" y="196"/>
                  </a:lnTo>
                  <a:lnTo>
                    <a:pt x="11" y="173"/>
                  </a:lnTo>
                  <a:lnTo>
                    <a:pt x="3" y="147"/>
                  </a:lnTo>
                  <a:lnTo>
                    <a:pt x="0" y="120"/>
                  </a:lnTo>
                  <a:lnTo>
                    <a:pt x="3" y="92"/>
                  </a:lnTo>
                  <a:lnTo>
                    <a:pt x="11" y="67"/>
                  </a:lnTo>
                  <a:lnTo>
                    <a:pt x="26" y="45"/>
                  </a:lnTo>
                  <a:lnTo>
                    <a:pt x="45" y="26"/>
                  </a:lnTo>
                  <a:lnTo>
                    <a:pt x="67" y="12"/>
                  </a:lnTo>
                  <a:lnTo>
                    <a:pt x="92" y="2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8" name="Freeform 234"/>
            <p:cNvSpPr/>
            <p:nvPr/>
          </p:nvSpPr>
          <p:spPr>
            <a:xfrm>
              <a:off x="1508040" y="4230000"/>
              <a:ext cx="150840" cy="36720"/>
            </a:xfrm>
            <a:custGeom>
              <a:avLst/>
              <a:gdLst/>
              <a:ahLst/>
              <a:rect l="l" t="t" r="r" b="b"/>
              <a:pathLst>
                <a:path w="992" h="241">
                  <a:moveTo>
                    <a:pt x="120" y="0"/>
                  </a:moveTo>
                  <a:lnTo>
                    <a:pt x="871" y="0"/>
                  </a:lnTo>
                  <a:lnTo>
                    <a:pt x="898" y="3"/>
                  </a:lnTo>
                  <a:lnTo>
                    <a:pt x="924" y="12"/>
                  </a:lnTo>
                  <a:lnTo>
                    <a:pt x="947" y="26"/>
                  </a:lnTo>
                  <a:lnTo>
                    <a:pt x="965" y="45"/>
                  </a:lnTo>
                  <a:lnTo>
                    <a:pt x="979" y="68"/>
                  </a:lnTo>
                  <a:lnTo>
                    <a:pt x="989" y="93"/>
                  </a:lnTo>
                  <a:lnTo>
                    <a:pt x="992" y="121"/>
                  </a:lnTo>
                  <a:lnTo>
                    <a:pt x="989" y="149"/>
                  </a:lnTo>
                  <a:lnTo>
                    <a:pt x="979" y="174"/>
                  </a:lnTo>
                  <a:lnTo>
                    <a:pt x="965" y="196"/>
                  </a:lnTo>
                  <a:lnTo>
                    <a:pt x="947" y="216"/>
                  </a:lnTo>
                  <a:lnTo>
                    <a:pt x="924" y="230"/>
                  </a:lnTo>
                  <a:lnTo>
                    <a:pt x="898" y="238"/>
                  </a:lnTo>
                  <a:lnTo>
                    <a:pt x="871" y="241"/>
                  </a:lnTo>
                  <a:lnTo>
                    <a:pt x="120" y="241"/>
                  </a:lnTo>
                  <a:lnTo>
                    <a:pt x="92" y="238"/>
                  </a:lnTo>
                  <a:lnTo>
                    <a:pt x="67" y="230"/>
                  </a:lnTo>
                  <a:lnTo>
                    <a:pt x="45" y="216"/>
                  </a:lnTo>
                  <a:lnTo>
                    <a:pt x="26" y="196"/>
                  </a:lnTo>
                  <a:lnTo>
                    <a:pt x="11" y="174"/>
                  </a:lnTo>
                  <a:lnTo>
                    <a:pt x="3" y="149"/>
                  </a:lnTo>
                  <a:lnTo>
                    <a:pt x="0" y="121"/>
                  </a:lnTo>
                  <a:lnTo>
                    <a:pt x="3" y="93"/>
                  </a:lnTo>
                  <a:lnTo>
                    <a:pt x="11" y="68"/>
                  </a:lnTo>
                  <a:lnTo>
                    <a:pt x="26" y="45"/>
                  </a:lnTo>
                  <a:lnTo>
                    <a:pt x="45" y="26"/>
                  </a:lnTo>
                  <a:lnTo>
                    <a:pt x="67" y="12"/>
                  </a:lnTo>
                  <a:lnTo>
                    <a:pt x="92" y="3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9" name="Freeform 235"/>
            <p:cNvSpPr/>
            <p:nvPr/>
          </p:nvSpPr>
          <p:spPr>
            <a:xfrm>
              <a:off x="1388880" y="3997800"/>
              <a:ext cx="109080" cy="306000"/>
            </a:xfrm>
            <a:custGeom>
              <a:avLst/>
              <a:gdLst/>
              <a:ahLst/>
              <a:rect l="l" t="t" r="r" b="b"/>
              <a:pathLst>
                <a:path w="726" h="2015">
                  <a:moveTo>
                    <a:pt x="538" y="1473"/>
                  </a:moveTo>
                  <a:lnTo>
                    <a:pt x="521" y="1475"/>
                  </a:lnTo>
                  <a:lnTo>
                    <a:pt x="505" y="1482"/>
                  </a:lnTo>
                  <a:lnTo>
                    <a:pt x="490" y="1493"/>
                  </a:lnTo>
                  <a:lnTo>
                    <a:pt x="317" y="1666"/>
                  </a:lnTo>
                  <a:lnTo>
                    <a:pt x="236" y="1584"/>
                  </a:lnTo>
                  <a:lnTo>
                    <a:pt x="221" y="1573"/>
                  </a:lnTo>
                  <a:lnTo>
                    <a:pt x="205" y="1567"/>
                  </a:lnTo>
                  <a:lnTo>
                    <a:pt x="188" y="1565"/>
                  </a:lnTo>
                  <a:lnTo>
                    <a:pt x="170" y="1567"/>
                  </a:lnTo>
                  <a:lnTo>
                    <a:pt x="153" y="1573"/>
                  </a:lnTo>
                  <a:lnTo>
                    <a:pt x="139" y="1584"/>
                  </a:lnTo>
                  <a:lnTo>
                    <a:pt x="128" y="1599"/>
                  </a:lnTo>
                  <a:lnTo>
                    <a:pt x="121" y="1615"/>
                  </a:lnTo>
                  <a:lnTo>
                    <a:pt x="119" y="1632"/>
                  </a:lnTo>
                  <a:lnTo>
                    <a:pt x="121" y="1650"/>
                  </a:lnTo>
                  <a:lnTo>
                    <a:pt x="128" y="1666"/>
                  </a:lnTo>
                  <a:lnTo>
                    <a:pt x="139" y="1681"/>
                  </a:lnTo>
                  <a:lnTo>
                    <a:pt x="269" y="1810"/>
                  </a:lnTo>
                  <a:lnTo>
                    <a:pt x="284" y="1822"/>
                  </a:lnTo>
                  <a:lnTo>
                    <a:pt x="300" y="1829"/>
                  </a:lnTo>
                  <a:lnTo>
                    <a:pt x="317" y="1831"/>
                  </a:lnTo>
                  <a:lnTo>
                    <a:pt x="334" y="1829"/>
                  </a:lnTo>
                  <a:lnTo>
                    <a:pt x="351" y="1822"/>
                  </a:lnTo>
                  <a:lnTo>
                    <a:pt x="366" y="1810"/>
                  </a:lnTo>
                  <a:lnTo>
                    <a:pt x="587" y="1589"/>
                  </a:lnTo>
                  <a:lnTo>
                    <a:pt x="598" y="1575"/>
                  </a:lnTo>
                  <a:lnTo>
                    <a:pt x="604" y="1559"/>
                  </a:lnTo>
                  <a:lnTo>
                    <a:pt x="606" y="1542"/>
                  </a:lnTo>
                  <a:lnTo>
                    <a:pt x="604" y="1524"/>
                  </a:lnTo>
                  <a:lnTo>
                    <a:pt x="598" y="1507"/>
                  </a:lnTo>
                  <a:lnTo>
                    <a:pt x="587" y="1493"/>
                  </a:lnTo>
                  <a:lnTo>
                    <a:pt x="572" y="1482"/>
                  </a:lnTo>
                  <a:lnTo>
                    <a:pt x="556" y="1475"/>
                  </a:lnTo>
                  <a:lnTo>
                    <a:pt x="538" y="1473"/>
                  </a:lnTo>
                  <a:close/>
                  <a:moveTo>
                    <a:pt x="538" y="829"/>
                  </a:moveTo>
                  <a:lnTo>
                    <a:pt x="521" y="831"/>
                  </a:lnTo>
                  <a:lnTo>
                    <a:pt x="505" y="837"/>
                  </a:lnTo>
                  <a:lnTo>
                    <a:pt x="490" y="848"/>
                  </a:lnTo>
                  <a:lnTo>
                    <a:pt x="317" y="1021"/>
                  </a:lnTo>
                  <a:lnTo>
                    <a:pt x="236" y="940"/>
                  </a:lnTo>
                  <a:lnTo>
                    <a:pt x="221" y="929"/>
                  </a:lnTo>
                  <a:lnTo>
                    <a:pt x="205" y="921"/>
                  </a:lnTo>
                  <a:lnTo>
                    <a:pt x="188" y="919"/>
                  </a:lnTo>
                  <a:lnTo>
                    <a:pt x="170" y="921"/>
                  </a:lnTo>
                  <a:lnTo>
                    <a:pt x="153" y="929"/>
                  </a:lnTo>
                  <a:lnTo>
                    <a:pt x="139" y="940"/>
                  </a:lnTo>
                  <a:lnTo>
                    <a:pt x="128" y="954"/>
                  </a:lnTo>
                  <a:lnTo>
                    <a:pt x="121" y="971"/>
                  </a:lnTo>
                  <a:lnTo>
                    <a:pt x="119" y="988"/>
                  </a:lnTo>
                  <a:lnTo>
                    <a:pt x="121" y="1005"/>
                  </a:lnTo>
                  <a:lnTo>
                    <a:pt x="128" y="1021"/>
                  </a:lnTo>
                  <a:lnTo>
                    <a:pt x="139" y="1036"/>
                  </a:lnTo>
                  <a:lnTo>
                    <a:pt x="269" y="1166"/>
                  </a:lnTo>
                  <a:lnTo>
                    <a:pt x="284" y="1177"/>
                  </a:lnTo>
                  <a:lnTo>
                    <a:pt x="300" y="1183"/>
                  </a:lnTo>
                  <a:lnTo>
                    <a:pt x="317" y="1185"/>
                  </a:lnTo>
                  <a:lnTo>
                    <a:pt x="334" y="1183"/>
                  </a:lnTo>
                  <a:lnTo>
                    <a:pt x="351" y="1177"/>
                  </a:lnTo>
                  <a:lnTo>
                    <a:pt x="366" y="1166"/>
                  </a:lnTo>
                  <a:lnTo>
                    <a:pt x="587" y="945"/>
                  </a:lnTo>
                  <a:lnTo>
                    <a:pt x="598" y="931"/>
                  </a:lnTo>
                  <a:lnTo>
                    <a:pt x="604" y="914"/>
                  </a:lnTo>
                  <a:lnTo>
                    <a:pt x="606" y="896"/>
                  </a:lnTo>
                  <a:lnTo>
                    <a:pt x="604" y="879"/>
                  </a:lnTo>
                  <a:lnTo>
                    <a:pt x="598" y="862"/>
                  </a:lnTo>
                  <a:lnTo>
                    <a:pt x="587" y="848"/>
                  </a:lnTo>
                  <a:lnTo>
                    <a:pt x="572" y="837"/>
                  </a:lnTo>
                  <a:lnTo>
                    <a:pt x="556" y="831"/>
                  </a:lnTo>
                  <a:lnTo>
                    <a:pt x="538" y="829"/>
                  </a:lnTo>
                  <a:close/>
                  <a:moveTo>
                    <a:pt x="538" y="184"/>
                  </a:moveTo>
                  <a:lnTo>
                    <a:pt x="521" y="186"/>
                  </a:lnTo>
                  <a:lnTo>
                    <a:pt x="505" y="193"/>
                  </a:lnTo>
                  <a:lnTo>
                    <a:pt x="490" y="204"/>
                  </a:lnTo>
                  <a:lnTo>
                    <a:pt x="317" y="376"/>
                  </a:lnTo>
                  <a:lnTo>
                    <a:pt x="236" y="295"/>
                  </a:lnTo>
                  <a:lnTo>
                    <a:pt x="221" y="283"/>
                  </a:lnTo>
                  <a:lnTo>
                    <a:pt x="205" y="277"/>
                  </a:lnTo>
                  <a:lnTo>
                    <a:pt x="188" y="275"/>
                  </a:lnTo>
                  <a:lnTo>
                    <a:pt x="170" y="277"/>
                  </a:lnTo>
                  <a:lnTo>
                    <a:pt x="153" y="283"/>
                  </a:lnTo>
                  <a:lnTo>
                    <a:pt x="139" y="295"/>
                  </a:lnTo>
                  <a:lnTo>
                    <a:pt x="128" y="309"/>
                  </a:lnTo>
                  <a:lnTo>
                    <a:pt x="121" y="325"/>
                  </a:lnTo>
                  <a:lnTo>
                    <a:pt x="119" y="343"/>
                  </a:lnTo>
                  <a:lnTo>
                    <a:pt x="121" y="360"/>
                  </a:lnTo>
                  <a:lnTo>
                    <a:pt x="128" y="377"/>
                  </a:lnTo>
                  <a:lnTo>
                    <a:pt x="139" y="391"/>
                  </a:lnTo>
                  <a:lnTo>
                    <a:pt x="269" y="521"/>
                  </a:lnTo>
                  <a:lnTo>
                    <a:pt x="284" y="532"/>
                  </a:lnTo>
                  <a:lnTo>
                    <a:pt x="300" y="539"/>
                  </a:lnTo>
                  <a:lnTo>
                    <a:pt x="317" y="541"/>
                  </a:lnTo>
                  <a:lnTo>
                    <a:pt x="334" y="539"/>
                  </a:lnTo>
                  <a:lnTo>
                    <a:pt x="351" y="532"/>
                  </a:lnTo>
                  <a:lnTo>
                    <a:pt x="366" y="521"/>
                  </a:lnTo>
                  <a:lnTo>
                    <a:pt x="587" y="301"/>
                  </a:lnTo>
                  <a:lnTo>
                    <a:pt x="598" y="285"/>
                  </a:lnTo>
                  <a:lnTo>
                    <a:pt x="604" y="269"/>
                  </a:lnTo>
                  <a:lnTo>
                    <a:pt x="606" y="252"/>
                  </a:lnTo>
                  <a:lnTo>
                    <a:pt x="604" y="235"/>
                  </a:lnTo>
                  <a:lnTo>
                    <a:pt x="598" y="219"/>
                  </a:lnTo>
                  <a:lnTo>
                    <a:pt x="587" y="204"/>
                  </a:lnTo>
                  <a:lnTo>
                    <a:pt x="572" y="193"/>
                  </a:lnTo>
                  <a:lnTo>
                    <a:pt x="556" y="186"/>
                  </a:lnTo>
                  <a:lnTo>
                    <a:pt x="538" y="184"/>
                  </a:lnTo>
                  <a:close/>
                  <a:moveTo>
                    <a:pt x="363" y="0"/>
                  </a:moveTo>
                  <a:lnTo>
                    <a:pt x="412" y="3"/>
                  </a:lnTo>
                  <a:lnTo>
                    <a:pt x="460" y="13"/>
                  </a:lnTo>
                  <a:lnTo>
                    <a:pt x="504" y="28"/>
                  </a:lnTo>
                  <a:lnTo>
                    <a:pt x="546" y="49"/>
                  </a:lnTo>
                  <a:lnTo>
                    <a:pt x="585" y="75"/>
                  </a:lnTo>
                  <a:lnTo>
                    <a:pt x="619" y="105"/>
                  </a:lnTo>
                  <a:lnTo>
                    <a:pt x="651" y="141"/>
                  </a:lnTo>
                  <a:lnTo>
                    <a:pt x="676" y="180"/>
                  </a:lnTo>
                  <a:lnTo>
                    <a:pt x="697" y="221"/>
                  </a:lnTo>
                  <a:lnTo>
                    <a:pt x="713" y="266"/>
                  </a:lnTo>
                  <a:lnTo>
                    <a:pt x="723" y="313"/>
                  </a:lnTo>
                  <a:lnTo>
                    <a:pt x="726" y="362"/>
                  </a:lnTo>
                  <a:lnTo>
                    <a:pt x="723" y="408"/>
                  </a:lnTo>
                  <a:lnTo>
                    <a:pt x="714" y="452"/>
                  </a:lnTo>
                  <a:lnTo>
                    <a:pt x="701" y="494"/>
                  </a:lnTo>
                  <a:lnTo>
                    <a:pt x="682" y="534"/>
                  </a:lnTo>
                  <a:lnTo>
                    <a:pt x="659" y="572"/>
                  </a:lnTo>
                  <a:lnTo>
                    <a:pt x="632" y="605"/>
                  </a:lnTo>
                  <a:lnTo>
                    <a:pt x="601" y="636"/>
                  </a:lnTo>
                  <a:lnTo>
                    <a:pt x="566" y="663"/>
                  </a:lnTo>
                  <a:lnTo>
                    <a:pt x="529" y="685"/>
                  </a:lnTo>
                  <a:lnTo>
                    <a:pt x="566" y="707"/>
                  </a:lnTo>
                  <a:lnTo>
                    <a:pt x="601" y="734"/>
                  </a:lnTo>
                  <a:lnTo>
                    <a:pt x="632" y="764"/>
                  </a:lnTo>
                  <a:lnTo>
                    <a:pt x="659" y="797"/>
                  </a:lnTo>
                  <a:lnTo>
                    <a:pt x="682" y="835"/>
                  </a:lnTo>
                  <a:lnTo>
                    <a:pt x="701" y="875"/>
                  </a:lnTo>
                  <a:lnTo>
                    <a:pt x="714" y="917"/>
                  </a:lnTo>
                  <a:lnTo>
                    <a:pt x="723" y="961"/>
                  </a:lnTo>
                  <a:lnTo>
                    <a:pt x="726" y="1007"/>
                  </a:lnTo>
                  <a:lnTo>
                    <a:pt x="723" y="1053"/>
                  </a:lnTo>
                  <a:lnTo>
                    <a:pt x="714" y="1098"/>
                  </a:lnTo>
                  <a:lnTo>
                    <a:pt x="701" y="1140"/>
                  </a:lnTo>
                  <a:lnTo>
                    <a:pt x="682" y="1180"/>
                  </a:lnTo>
                  <a:lnTo>
                    <a:pt x="659" y="1216"/>
                  </a:lnTo>
                  <a:lnTo>
                    <a:pt x="632" y="1250"/>
                  </a:lnTo>
                  <a:lnTo>
                    <a:pt x="601" y="1281"/>
                  </a:lnTo>
                  <a:lnTo>
                    <a:pt x="566" y="1307"/>
                  </a:lnTo>
                  <a:lnTo>
                    <a:pt x="529" y="1330"/>
                  </a:lnTo>
                  <a:lnTo>
                    <a:pt x="566" y="1352"/>
                  </a:lnTo>
                  <a:lnTo>
                    <a:pt x="601" y="1378"/>
                  </a:lnTo>
                  <a:lnTo>
                    <a:pt x="632" y="1408"/>
                  </a:lnTo>
                  <a:lnTo>
                    <a:pt x="659" y="1443"/>
                  </a:lnTo>
                  <a:lnTo>
                    <a:pt x="682" y="1479"/>
                  </a:lnTo>
                  <a:lnTo>
                    <a:pt x="701" y="1519"/>
                  </a:lnTo>
                  <a:lnTo>
                    <a:pt x="714" y="1561"/>
                  </a:lnTo>
                  <a:lnTo>
                    <a:pt x="723" y="1605"/>
                  </a:lnTo>
                  <a:lnTo>
                    <a:pt x="726" y="1652"/>
                  </a:lnTo>
                  <a:lnTo>
                    <a:pt x="723" y="1701"/>
                  </a:lnTo>
                  <a:lnTo>
                    <a:pt x="713" y="1748"/>
                  </a:lnTo>
                  <a:lnTo>
                    <a:pt x="697" y="1793"/>
                  </a:lnTo>
                  <a:lnTo>
                    <a:pt x="676" y="1835"/>
                  </a:lnTo>
                  <a:lnTo>
                    <a:pt x="651" y="1874"/>
                  </a:lnTo>
                  <a:lnTo>
                    <a:pt x="619" y="1908"/>
                  </a:lnTo>
                  <a:lnTo>
                    <a:pt x="585" y="1938"/>
                  </a:lnTo>
                  <a:lnTo>
                    <a:pt x="546" y="1965"/>
                  </a:lnTo>
                  <a:lnTo>
                    <a:pt x="504" y="1986"/>
                  </a:lnTo>
                  <a:lnTo>
                    <a:pt x="460" y="2002"/>
                  </a:lnTo>
                  <a:lnTo>
                    <a:pt x="412" y="2011"/>
                  </a:lnTo>
                  <a:lnTo>
                    <a:pt x="363" y="2015"/>
                  </a:lnTo>
                  <a:lnTo>
                    <a:pt x="314" y="2011"/>
                  </a:lnTo>
                  <a:lnTo>
                    <a:pt x="267" y="2002"/>
                  </a:lnTo>
                  <a:lnTo>
                    <a:pt x="221" y="1986"/>
                  </a:lnTo>
                  <a:lnTo>
                    <a:pt x="179" y="1965"/>
                  </a:lnTo>
                  <a:lnTo>
                    <a:pt x="141" y="1938"/>
                  </a:lnTo>
                  <a:lnTo>
                    <a:pt x="106" y="1908"/>
                  </a:lnTo>
                  <a:lnTo>
                    <a:pt x="76" y="1874"/>
                  </a:lnTo>
                  <a:lnTo>
                    <a:pt x="50" y="1835"/>
                  </a:lnTo>
                  <a:lnTo>
                    <a:pt x="28" y="1793"/>
                  </a:lnTo>
                  <a:lnTo>
                    <a:pt x="13" y="1748"/>
                  </a:lnTo>
                  <a:lnTo>
                    <a:pt x="3" y="1701"/>
                  </a:lnTo>
                  <a:lnTo>
                    <a:pt x="0" y="1652"/>
                  </a:lnTo>
                  <a:lnTo>
                    <a:pt x="2" y="1605"/>
                  </a:lnTo>
                  <a:lnTo>
                    <a:pt x="11" y="1561"/>
                  </a:lnTo>
                  <a:lnTo>
                    <a:pt x="25" y="1519"/>
                  </a:lnTo>
                  <a:lnTo>
                    <a:pt x="43" y="1479"/>
                  </a:lnTo>
                  <a:lnTo>
                    <a:pt x="67" y="1443"/>
                  </a:lnTo>
                  <a:lnTo>
                    <a:pt x="94" y="1408"/>
                  </a:lnTo>
                  <a:lnTo>
                    <a:pt x="124" y="1378"/>
                  </a:lnTo>
                  <a:lnTo>
                    <a:pt x="159" y="1352"/>
                  </a:lnTo>
                  <a:lnTo>
                    <a:pt x="196" y="1330"/>
                  </a:lnTo>
                  <a:lnTo>
                    <a:pt x="159" y="1307"/>
                  </a:lnTo>
                  <a:lnTo>
                    <a:pt x="124" y="1281"/>
                  </a:lnTo>
                  <a:lnTo>
                    <a:pt x="94" y="1250"/>
                  </a:lnTo>
                  <a:lnTo>
                    <a:pt x="67" y="1216"/>
                  </a:lnTo>
                  <a:lnTo>
                    <a:pt x="43" y="1180"/>
                  </a:lnTo>
                  <a:lnTo>
                    <a:pt x="25" y="1140"/>
                  </a:lnTo>
                  <a:lnTo>
                    <a:pt x="11" y="1098"/>
                  </a:lnTo>
                  <a:lnTo>
                    <a:pt x="2" y="1053"/>
                  </a:lnTo>
                  <a:lnTo>
                    <a:pt x="0" y="1007"/>
                  </a:lnTo>
                  <a:lnTo>
                    <a:pt x="2" y="961"/>
                  </a:lnTo>
                  <a:lnTo>
                    <a:pt x="11" y="917"/>
                  </a:lnTo>
                  <a:lnTo>
                    <a:pt x="25" y="875"/>
                  </a:lnTo>
                  <a:lnTo>
                    <a:pt x="43" y="835"/>
                  </a:lnTo>
                  <a:lnTo>
                    <a:pt x="67" y="797"/>
                  </a:lnTo>
                  <a:lnTo>
                    <a:pt x="94" y="764"/>
                  </a:lnTo>
                  <a:lnTo>
                    <a:pt x="124" y="734"/>
                  </a:lnTo>
                  <a:lnTo>
                    <a:pt x="159" y="707"/>
                  </a:lnTo>
                  <a:lnTo>
                    <a:pt x="196" y="685"/>
                  </a:lnTo>
                  <a:lnTo>
                    <a:pt x="159" y="663"/>
                  </a:lnTo>
                  <a:lnTo>
                    <a:pt x="124" y="636"/>
                  </a:lnTo>
                  <a:lnTo>
                    <a:pt x="94" y="605"/>
                  </a:lnTo>
                  <a:lnTo>
                    <a:pt x="67" y="572"/>
                  </a:lnTo>
                  <a:lnTo>
                    <a:pt x="43" y="534"/>
                  </a:lnTo>
                  <a:lnTo>
                    <a:pt x="25" y="494"/>
                  </a:lnTo>
                  <a:lnTo>
                    <a:pt x="11" y="452"/>
                  </a:lnTo>
                  <a:lnTo>
                    <a:pt x="2" y="408"/>
                  </a:lnTo>
                  <a:lnTo>
                    <a:pt x="0" y="362"/>
                  </a:lnTo>
                  <a:lnTo>
                    <a:pt x="3" y="313"/>
                  </a:lnTo>
                  <a:lnTo>
                    <a:pt x="13" y="266"/>
                  </a:lnTo>
                  <a:lnTo>
                    <a:pt x="28" y="221"/>
                  </a:lnTo>
                  <a:lnTo>
                    <a:pt x="50" y="180"/>
                  </a:lnTo>
                  <a:lnTo>
                    <a:pt x="76" y="141"/>
                  </a:lnTo>
                  <a:lnTo>
                    <a:pt x="106" y="105"/>
                  </a:lnTo>
                  <a:lnTo>
                    <a:pt x="141" y="75"/>
                  </a:lnTo>
                  <a:lnTo>
                    <a:pt x="179" y="49"/>
                  </a:lnTo>
                  <a:lnTo>
                    <a:pt x="221" y="28"/>
                  </a:lnTo>
                  <a:lnTo>
                    <a:pt x="267" y="13"/>
                  </a:lnTo>
                  <a:lnTo>
                    <a:pt x="314" y="3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60" name="ZoneTexte 13"/>
          <p:cNvSpPr/>
          <p:nvPr/>
        </p:nvSpPr>
        <p:spPr>
          <a:xfrm>
            <a:off x="6946200" y="3857040"/>
            <a:ext cx="2699280" cy="81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fr-FR" sz="1600" spc="-1" strike="noStrike">
                <a:solidFill>
                  <a:srgbClr val="00338d"/>
                </a:solidFill>
                <a:latin typeface="Univers for KPMG"/>
              </a:rPr>
              <a:t>Le Plan Partenarial d’Information du demandeur</a:t>
            </a:r>
            <a:endParaRPr b="0" lang="fr-FR" sz="1600" spc="-1" strike="noStrike">
              <a:latin typeface="Arial"/>
            </a:endParaRPr>
          </a:p>
        </p:txBody>
      </p:sp>
      <p:grpSp>
        <p:nvGrpSpPr>
          <p:cNvPr id="161" name="Groupe 14"/>
          <p:cNvGrpSpPr/>
          <p:nvPr/>
        </p:nvGrpSpPr>
        <p:grpSpPr>
          <a:xfrm>
            <a:off x="6373800" y="3857400"/>
            <a:ext cx="412200" cy="538920"/>
            <a:chOff x="6373800" y="3857400"/>
            <a:chExt cx="412200" cy="538920"/>
          </a:xfrm>
        </p:grpSpPr>
        <p:sp>
          <p:nvSpPr>
            <p:cNvPr id="162" name="Freeform 230"/>
            <p:cNvSpPr/>
            <p:nvPr/>
          </p:nvSpPr>
          <p:spPr>
            <a:xfrm>
              <a:off x="6478200" y="3857400"/>
              <a:ext cx="204840" cy="111240"/>
            </a:xfrm>
            <a:custGeom>
              <a:avLst/>
              <a:gdLst/>
              <a:ahLst/>
              <a:rect l="l" t="t" r="r" b="b"/>
              <a:pathLst>
                <a:path w="1348" h="736">
                  <a:moveTo>
                    <a:pt x="571" y="0"/>
                  </a:moveTo>
                  <a:lnTo>
                    <a:pt x="776" y="0"/>
                  </a:lnTo>
                  <a:lnTo>
                    <a:pt x="819" y="3"/>
                  </a:lnTo>
                  <a:lnTo>
                    <a:pt x="859" y="13"/>
                  </a:lnTo>
                  <a:lnTo>
                    <a:pt x="897" y="27"/>
                  </a:lnTo>
                  <a:lnTo>
                    <a:pt x="932" y="46"/>
                  </a:lnTo>
                  <a:lnTo>
                    <a:pt x="964" y="71"/>
                  </a:lnTo>
                  <a:lnTo>
                    <a:pt x="992" y="99"/>
                  </a:lnTo>
                  <a:lnTo>
                    <a:pt x="1015" y="132"/>
                  </a:lnTo>
                  <a:lnTo>
                    <a:pt x="1035" y="166"/>
                  </a:lnTo>
                  <a:lnTo>
                    <a:pt x="1049" y="205"/>
                  </a:lnTo>
                  <a:lnTo>
                    <a:pt x="1057" y="245"/>
                  </a:lnTo>
                  <a:lnTo>
                    <a:pt x="1102" y="245"/>
                  </a:lnTo>
                  <a:lnTo>
                    <a:pt x="1142" y="248"/>
                  </a:lnTo>
                  <a:lnTo>
                    <a:pt x="1179" y="258"/>
                  </a:lnTo>
                  <a:lnTo>
                    <a:pt x="1215" y="273"/>
                  </a:lnTo>
                  <a:lnTo>
                    <a:pt x="1246" y="292"/>
                  </a:lnTo>
                  <a:lnTo>
                    <a:pt x="1275" y="317"/>
                  </a:lnTo>
                  <a:lnTo>
                    <a:pt x="1300" y="345"/>
                  </a:lnTo>
                  <a:lnTo>
                    <a:pt x="1320" y="377"/>
                  </a:lnTo>
                  <a:lnTo>
                    <a:pt x="1335" y="413"/>
                  </a:lnTo>
                  <a:lnTo>
                    <a:pt x="1344" y="451"/>
                  </a:lnTo>
                  <a:lnTo>
                    <a:pt x="1348" y="490"/>
                  </a:lnTo>
                  <a:lnTo>
                    <a:pt x="1344" y="530"/>
                  </a:lnTo>
                  <a:lnTo>
                    <a:pt x="1335" y="568"/>
                  </a:lnTo>
                  <a:lnTo>
                    <a:pt x="1320" y="604"/>
                  </a:lnTo>
                  <a:lnTo>
                    <a:pt x="1300" y="635"/>
                  </a:lnTo>
                  <a:lnTo>
                    <a:pt x="1275" y="664"/>
                  </a:lnTo>
                  <a:lnTo>
                    <a:pt x="1246" y="689"/>
                  </a:lnTo>
                  <a:lnTo>
                    <a:pt x="1215" y="708"/>
                  </a:lnTo>
                  <a:lnTo>
                    <a:pt x="1179" y="723"/>
                  </a:lnTo>
                  <a:lnTo>
                    <a:pt x="1142" y="733"/>
                  </a:lnTo>
                  <a:lnTo>
                    <a:pt x="1102" y="736"/>
                  </a:lnTo>
                  <a:lnTo>
                    <a:pt x="245" y="736"/>
                  </a:lnTo>
                  <a:lnTo>
                    <a:pt x="205" y="733"/>
                  </a:lnTo>
                  <a:lnTo>
                    <a:pt x="167" y="723"/>
                  </a:lnTo>
                  <a:lnTo>
                    <a:pt x="133" y="708"/>
                  </a:lnTo>
                  <a:lnTo>
                    <a:pt x="100" y="689"/>
                  </a:lnTo>
                  <a:lnTo>
                    <a:pt x="71" y="664"/>
                  </a:lnTo>
                  <a:lnTo>
                    <a:pt x="48" y="635"/>
                  </a:lnTo>
                  <a:lnTo>
                    <a:pt x="27" y="604"/>
                  </a:lnTo>
                  <a:lnTo>
                    <a:pt x="12" y="568"/>
                  </a:lnTo>
                  <a:lnTo>
                    <a:pt x="3" y="530"/>
                  </a:lnTo>
                  <a:lnTo>
                    <a:pt x="0" y="490"/>
                  </a:lnTo>
                  <a:lnTo>
                    <a:pt x="3" y="451"/>
                  </a:lnTo>
                  <a:lnTo>
                    <a:pt x="12" y="413"/>
                  </a:lnTo>
                  <a:lnTo>
                    <a:pt x="27" y="377"/>
                  </a:lnTo>
                  <a:lnTo>
                    <a:pt x="48" y="345"/>
                  </a:lnTo>
                  <a:lnTo>
                    <a:pt x="71" y="317"/>
                  </a:lnTo>
                  <a:lnTo>
                    <a:pt x="100" y="292"/>
                  </a:lnTo>
                  <a:lnTo>
                    <a:pt x="133" y="273"/>
                  </a:lnTo>
                  <a:lnTo>
                    <a:pt x="167" y="258"/>
                  </a:lnTo>
                  <a:lnTo>
                    <a:pt x="205" y="248"/>
                  </a:lnTo>
                  <a:lnTo>
                    <a:pt x="245" y="245"/>
                  </a:lnTo>
                  <a:lnTo>
                    <a:pt x="289" y="245"/>
                  </a:lnTo>
                  <a:lnTo>
                    <a:pt x="298" y="205"/>
                  </a:lnTo>
                  <a:lnTo>
                    <a:pt x="312" y="166"/>
                  </a:lnTo>
                  <a:lnTo>
                    <a:pt x="331" y="132"/>
                  </a:lnTo>
                  <a:lnTo>
                    <a:pt x="355" y="99"/>
                  </a:lnTo>
                  <a:lnTo>
                    <a:pt x="383" y="71"/>
                  </a:lnTo>
                  <a:lnTo>
                    <a:pt x="415" y="46"/>
                  </a:lnTo>
                  <a:lnTo>
                    <a:pt x="450" y="27"/>
                  </a:lnTo>
                  <a:lnTo>
                    <a:pt x="488" y="13"/>
                  </a:lnTo>
                  <a:lnTo>
                    <a:pt x="529" y="3"/>
                  </a:lnTo>
                  <a:lnTo>
                    <a:pt x="57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3" name="Freeform 231"/>
            <p:cNvSpPr/>
            <p:nvPr/>
          </p:nvSpPr>
          <p:spPr>
            <a:xfrm>
              <a:off x="6373800" y="3882960"/>
              <a:ext cx="412200" cy="513360"/>
            </a:xfrm>
            <a:custGeom>
              <a:avLst/>
              <a:gdLst/>
              <a:ahLst/>
              <a:rect l="l" t="t" r="r" b="b"/>
              <a:pathLst>
                <a:path w="2719" h="3377">
                  <a:moveTo>
                    <a:pt x="605" y="0"/>
                  </a:moveTo>
                  <a:lnTo>
                    <a:pt x="757" y="0"/>
                  </a:lnTo>
                  <a:lnTo>
                    <a:pt x="719" y="24"/>
                  </a:lnTo>
                  <a:lnTo>
                    <a:pt x="684" y="52"/>
                  </a:lnTo>
                  <a:lnTo>
                    <a:pt x="654" y="84"/>
                  </a:lnTo>
                  <a:lnTo>
                    <a:pt x="627" y="120"/>
                  </a:lnTo>
                  <a:lnTo>
                    <a:pt x="604" y="159"/>
                  </a:lnTo>
                  <a:lnTo>
                    <a:pt x="586" y="200"/>
                  </a:lnTo>
                  <a:lnTo>
                    <a:pt x="573" y="244"/>
                  </a:lnTo>
                  <a:lnTo>
                    <a:pt x="528" y="250"/>
                  </a:lnTo>
                  <a:lnTo>
                    <a:pt x="484" y="263"/>
                  </a:lnTo>
                  <a:lnTo>
                    <a:pt x="443" y="280"/>
                  </a:lnTo>
                  <a:lnTo>
                    <a:pt x="405" y="302"/>
                  </a:lnTo>
                  <a:lnTo>
                    <a:pt x="370" y="329"/>
                  </a:lnTo>
                  <a:lnTo>
                    <a:pt x="338" y="359"/>
                  </a:lnTo>
                  <a:lnTo>
                    <a:pt x="311" y="393"/>
                  </a:lnTo>
                  <a:lnTo>
                    <a:pt x="287" y="430"/>
                  </a:lnTo>
                  <a:lnTo>
                    <a:pt x="268" y="471"/>
                  </a:lnTo>
                  <a:lnTo>
                    <a:pt x="254" y="513"/>
                  </a:lnTo>
                  <a:lnTo>
                    <a:pt x="245" y="558"/>
                  </a:lnTo>
                  <a:lnTo>
                    <a:pt x="242" y="605"/>
                  </a:lnTo>
                  <a:lnTo>
                    <a:pt x="242" y="2773"/>
                  </a:lnTo>
                  <a:lnTo>
                    <a:pt x="245" y="2821"/>
                  </a:lnTo>
                  <a:lnTo>
                    <a:pt x="255" y="2869"/>
                  </a:lnTo>
                  <a:lnTo>
                    <a:pt x="271" y="2914"/>
                  </a:lnTo>
                  <a:lnTo>
                    <a:pt x="291" y="2955"/>
                  </a:lnTo>
                  <a:lnTo>
                    <a:pt x="318" y="2994"/>
                  </a:lnTo>
                  <a:lnTo>
                    <a:pt x="348" y="3029"/>
                  </a:lnTo>
                  <a:lnTo>
                    <a:pt x="383" y="3059"/>
                  </a:lnTo>
                  <a:lnTo>
                    <a:pt x="422" y="3085"/>
                  </a:lnTo>
                  <a:lnTo>
                    <a:pt x="464" y="3107"/>
                  </a:lnTo>
                  <a:lnTo>
                    <a:pt x="508" y="3122"/>
                  </a:lnTo>
                  <a:lnTo>
                    <a:pt x="556" y="3132"/>
                  </a:lnTo>
                  <a:lnTo>
                    <a:pt x="605" y="3135"/>
                  </a:lnTo>
                  <a:lnTo>
                    <a:pt x="2113" y="3135"/>
                  </a:lnTo>
                  <a:lnTo>
                    <a:pt x="2163" y="3132"/>
                  </a:lnTo>
                  <a:lnTo>
                    <a:pt x="2211" y="3122"/>
                  </a:lnTo>
                  <a:lnTo>
                    <a:pt x="2255" y="3107"/>
                  </a:lnTo>
                  <a:lnTo>
                    <a:pt x="2297" y="3085"/>
                  </a:lnTo>
                  <a:lnTo>
                    <a:pt x="2336" y="3059"/>
                  </a:lnTo>
                  <a:lnTo>
                    <a:pt x="2370" y="3029"/>
                  </a:lnTo>
                  <a:lnTo>
                    <a:pt x="2402" y="2994"/>
                  </a:lnTo>
                  <a:lnTo>
                    <a:pt x="2427" y="2955"/>
                  </a:lnTo>
                  <a:lnTo>
                    <a:pt x="2448" y="2914"/>
                  </a:lnTo>
                  <a:lnTo>
                    <a:pt x="2464" y="2869"/>
                  </a:lnTo>
                  <a:lnTo>
                    <a:pt x="2474" y="2821"/>
                  </a:lnTo>
                  <a:lnTo>
                    <a:pt x="2477" y="2773"/>
                  </a:lnTo>
                  <a:lnTo>
                    <a:pt x="2477" y="605"/>
                  </a:lnTo>
                  <a:lnTo>
                    <a:pt x="2474" y="558"/>
                  </a:lnTo>
                  <a:lnTo>
                    <a:pt x="2465" y="513"/>
                  </a:lnTo>
                  <a:lnTo>
                    <a:pt x="2451" y="471"/>
                  </a:lnTo>
                  <a:lnTo>
                    <a:pt x="2433" y="430"/>
                  </a:lnTo>
                  <a:lnTo>
                    <a:pt x="2409" y="393"/>
                  </a:lnTo>
                  <a:lnTo>
                    <a:pt x="2381" y="359"/>
                  </a:lnTo>
                  <a:lnTo>
                    <a:pt x="2349" y="329"/>
                  </a:lnTo>
                  <a:lnTo>
                    <a:pt x="2314" y="302"/>
                  </a:lnTo>
                  <a:lnTo>
                    <a:pt x="2275" y="280"/>
                  </a:lnTo>
                  <a:lnTo>
                    <a:pt x="2234" y="263"/>
                  </a:lnTo>
                  <a:lnTo>
                    <a:pt x="2191" y="250"/>
                  </a:lnTo>
                  <a:lnTo>
                    <a:pt x="2146" y="244"/>
                  </a:lnTo>
                  <a:lnTo>
                    <a:pt x="2133" y="200"/>
                  </a:lnTo>
                  <a:lnTo>
                    <a:pt x="2116" y="159"/>
                  </a:lnTo>
                  <a:lnTo>
                    <a:pt x="2093" y="120"/>
                  </a:lnTo>
                  <a:lnTo>
                    <a:pt x="2066" y="84"/>
                  </a:lnTo>
                  <a:lnTo>
                    <a:pt x="2035" y="52"/>
                  </a:lnTo>
                  <a:lnTo>
                    <a:pt x="2000" y="24"/>
                  </a:lnTo>
                  <a:lnTo>
                    <a:pt x="1962" y="0"/>
                  </a:lnTo>
                  <a:lnTo>
                    <a:pt x="2113" y="0"/>
                  </a:lnTo>
                  <a:lnTo>
                    <a:pt x="2176" y="3"/>
                  </a:lnTo>
                  <a:lnTo>
                    <a:pt x="2235" y="12"/>
                  </a:lnTo>
                  <a:lnTo>
                    <a:pt x="2294" y="27"/>
                  </a:lnTo>
                  <a:lnTo>
                    <a:pt x="2350" y="48"/>
                  </a:lnTo>
                  <a:lnTo>
                    <a:pt x="2403" y="73"/>
                  </a:lnTo>
                  <a:lnTo>
                    <a:pt x="2452" y="104"/>
                  </a:lnTo>
                  <a:lnTo>
                    <a:pt x="2499" y="138"/>
                  </a:lnTo>
                  <a:lnTo>
                    <a:pt x="2542" y="178"/>
                  </a:lnTo>
                  <a:lnTo>
                    <a:pt x="2581" y="220"/>
                  </a:lnTo>
                  <a:lnTo>
                    <a:pt x="2615" y="267"/>
                  </a:lnTo>
                  <a:lnTo>
                    <a:pt x="2646" y="317"/>
                  </a:lnTo>
                  <a:lnTo>
                    <a:pt x="2671" y="370"/>
                  </a:lnTo>
                  <a:lnTo>
                    <a:pt x="2692" y="425"/>
                  </a:lnTo>
                  <a:lnTo>
                    <a:pt x="2707" y="483"/>
                  </a:lnTo>
                  <a:lnTo>
                    <a:pt x="2715" y="543"/>
                  </a:lnTo>
                  <a:lnTo>
                    <a:pt x="2719" y="605"/>
                  </a:lnTo>
                  <a:lnTo>
                    <a:pt x="2719" y="2773"/>
                  </a:lnTo>
                  <a:lnTo>
                    <a:pt x="2715" y="2834"/>
                  </a:lnTo>
                  <a:lnTo>
                    <a:pt x="2707" y="2895"/>
                  </a:lnTo>
                  <a:lnTo>
                    <a:pt x="2692" y="2952"/>
                  </a:lnTo>
                  <a:lnTo>
                    <a:pt x="2671" y="3008"/>
                  </a:lnTo>
                  <a:lnTo>
                    <a:pt x="2646" y="3060"/>
                  </a:lnTo>
                  <a:lnTo>
                    <a:pt x="2615" y="3110"/>
                  </a:lnTo>
                  <a:lnTo>
                    <a:pt x="2581" y="3156"/>
                  </a:lnTo>
                  <a:lnTo>
                    <a:pt x="2542" y="3200"/>
                  </a:lnTo>
                  <a:lnTo>
                    <a:pt x="2499" y="3238"/>
                  </a:lnTo>
                  <a:lnTo>
                    <a:pt x="2452" y="3274"/>
                  </a:lnTo>
                  <a:lnTo>
                    <a:pt x="2403" y="3304"/>
                  </a:lnTo>
                  <a:lnTo>
                    <a:pt x="2350" y="3330"/>
                  </a:lnTo>
                  <a:lnTo>
                    <a:pt x="2294" y="3349"/>
                  </a:lnTo>
                  <a:lnTo>
                    <a:pt x="2235" y="3364"/>
                  </a:lnTo>
                  <a:lnTo>
                    <a:pt x="2176" y="3374"/>
                  </a:lnTo>
                  <a:lnTo>
                    <a:pt x="2113" y="3377"/>
                  </a:lnTo>
                  <a:lnTo>
                    <a:pt x="605" y="3377"/>
                  </a:lnTo>
                  <a:lnTo>
                    <a:pt x="544" y="3374"/>
                  </a:lnTo>
                  <a:lnTo>
                    <a:pt x="483" y="3364"/>
                  </a:lnTo>
                  <a:lnTo>
                    <a:pt x="425" y="3349"/>
                  </a:lnTo>
                  <a:lnTo>
                    <a:pt x="370" y="3330"/>
                  </a:lnTo>
                  <a:lnTo>
                    <a:pt x="317" y="3304"/>
                  </a:lnTo>
                  <a:lnTo>
                    <a:pt x="266" y="3274"/>
                  </a:lnTo>
                  <a:lnTo>
                    <a:pt x="220" y="3238"/>
                  </a:lnTo>
                  <a:lnTo>
                    <a:pt x="177" y="3200"/>
                  </a:lnTo>
                  <a:lnTo>
                    <a:pt x="138" y="3156"/>
                  </a:lnTo>
                  <a:lnTo>
                    <a:pt x="104" y="3110"/>
                  </a:lnTo>
                  <a:lnTo>
                    <a:pt x="73" y="3060"/>
                  </a:lnTo>
                  <a:lnTo>
                    <a:pt x="47" y="3008"/>
                  </a:lnTo>
                  <a:lnTo>
                    <a:pt x="27" y="2952"/>
                  </a:lnTo>
                  <a:lnTo>
                    <a:pt x="12" y="2895"/>
                  </a:lnTo>
                  <a:lnTo>
                    <a:pt x="3" y="2834"/>
                  </a:lnTo>
                  <a:lnTo>
                    <a:pt x="0" y="2773"/>
                  </a:lnTo>
                  <a:lnTo>
                    <a:pt x="0" y="605"/>
                  </a:lnTo>
                  <a:lnTo>
                    <a:pt x="3" y="543"/>
                  </a:lnTo>
                  <a:lnTo>
                    <a:pt x="12" y="483"/>
                  </a:lnTo>
                  <a:lnTo>
                    <a:pt x="27" y="425"/>
                  </a:lnTo>
                  <a:lnTo>
                    <a:pt x="47" y="370"/>
                  </a:lnTo>
                  <a:lnTo>
                    <a:pt x="73" y="317"/>
                  </a:lnTo>
                  <a:lnTo>
                    <a:pt x="104" y="267"/>
                  </a:lnTo>
                  <a:lnTo>
                    <a:pt x="138" y="220"/>
                  </a:lnTo>
                  <a:lnTo>
                    <a:pt x="177" y="178"/>
                  </a:lnTo>
                  <a:lnTo>
                    <a:pt x="220" y="138"/>
                  </a:lnTo>
                  <a:lnTo>
                    <a:pt x="266" y="104"/>
                  </a:lnTo>
                  <a:lnTo>
                    <a:pt x="317" y="73"/>
                  </a:lnTo>
                  <a:lnTo>
                    <a:pt x="370" y="48"/>
                  </a:lnTo>
                  <a:lnTo>
                    <a:pt x="425" y="27"/>
                  </a:lnTo>
                  <a:lnTo>
                    <a:pt x="483" y="12"/>
                  </a:lnTo>
                  <a:lnTo>
                    <a:pt x="544" y="3"/>
                  </a:lnTo>
                  <a:lnTo>
                    <a:pt x="605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4" name="Freeform 232"/>
            <p:cNvSpPr/>
            <p:nvPr/>
          </p:nvSpPr>
          <p:spPr>
            <a:xfrm>
              <a:off x="6562080" y="4033080"/>
              <a:ext cx="150840" cy="36720"/>
            </a:xfrm>
            <a:custGeom>
              <a:avLst/>
              <a:gdLst/>
              <a:ahLst/>
              <a:rect l="l" t="t" r="r" b="b"/>
              <a:pathLst>
                <a:path w="992" h="243">
                  <a:moveTo>
                    <a:pt x="120" y="0"/>
                  </a:moveTo>
                  <a:lnTo>
                    <a:pt x="871" y="0"/>
                  </a:lnTo>
                  <a:lnTo>
                    <a:pt x="898" y="3"/>
                  </a:lnTo>
                  <a:lnTo>
                    <a:pt x="924" y="13"/>
                  </a:lnTo>
                  <a:lnTo>
                    <a:pt x="947" y="27"/>
                  </a:lnTo>
                  <a:lnTo>
                    <a:pt x="965" y="45"/>
                  </a:lnTo>
                  <a:lnTo>
                    <a:pt x="979" y="68"/>
                  </a:lnTo>
                  <a:lnTo>
                    <a:pt x="989" y="94"/>
                  </a:lnTo>
                  <a:lnTo>
                    <a:pt x="992" y="121"/>
                  </a:lnTo>
                  <a:lnTo>
                    <a:pt x="989" y="149"/>
                  </a:lnTo>
                  <a:lnTo>
                    <a:pt x="979" y="175"/>
                  </a:lnTo>
                  <a:lnTo>
                    <a:pt x="965" y="197"/>
                  </a:lnTo>
                  <a:lnTo>
                    <a:pt x="947" y="216"/>
                  </a:lnTo>
                  <a:lnTo>
                    <a:pt x="924" y="230"/>
                  </a:lnTo>
                  <a:lnTo>
                    <a:pt x="898" y="239"/>
                  </a:lnTo>
                  <a:lnTo>
                    <a:pt x="871" y="243"/>
                  </a:lnTo>
                  <a:lnTo>
                    <a:pt x="120" y="243"/>
                  </a:lnTo>
                  <a:lnTo>
                    <a:pt x="92" y="239"/>
                  </a:lnTo>
                  <a:lnTo>
                    <a:pt x="67" y="230"/>
                  </a:lnTo>
                  <a:lnTo>
                    <a:pt x="45" y="216"/>
                  </a:lnTo>
                  <a:lnTo>
                    <a:pt x="26" y="197"/>
                  </a:lnTo>
                  <a:lnTo>
                    <a:pt x="11" y="175"/>
                  </a:lnTo>
                  <a:lnTo>
                    <a:pt x="3" y="149"/>
                  </a:lnTo>
                  <a:lnTo>
                    <a:pt x="0" y="121"/>
                  </a:lnTo>
                  <a:lnTo>
                    <a:pt x="3" y="94"/>
                  </a:lnTo>
                  <a:lnTo>
                    <a:pt x="11" y="68"/>
                  </a:lnTo>
                  <a:lnTo>
                    <a:pt x="26" y="45"/>
                  </a:lnTo>
                  <a:lnTo>
                    <a:pt x="45" y="27"/>
                  </a:lnTo>
                  <a:lnTo>
                    <a:pt x="67" y="13"/>
                  </a:lnTo>
                  <a:lnTo>
                    <a:pt x="92" y="3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5" name="Freeform 233"/>
            <p:cNvSpPr/>
            <p:nvPr/>
          </p:nvSpPr>
          <p:spPr>
            <a:xfrm>
              <a:off x="6562080" y="4130640"/>
              <a:ext cx="150840" cy="36720"/>
            </a:xfrm>
            <a:custGeom>
              <a:avLst/>
              <a:gdLst/>
              <a:ahLst/>
              <a:rect l="l" t="t" r="r" b="b"/>
              <a:pathLst>
                <a:path w="992" h="241">
                  <a:moveTo>
                    <a:pt x="120" y="0"/>
                  </a:moveTo>
                  <a:lnTo>
                    <a:pt x="871" y="0"/>
                  </a:lnTo>
                  <a:lnTo>
                    <a:pt x="898" y="2"/>
                  </a:lnTo>
                  <a:lnTo>
                    <a:pt x="924" y="12"/>
                  </a:lnTo>
                  <a:lnTo>
                    <a:pt x="947" y="26"/>
                  </a:lnTo>
                  <a:lnTo>
                    <a:pt x="965" y="45"/>
                  </a:lnTo>
                  <a:lnTo>
                    <a:pt x="979" y="67"/>
                  </a:lnTo>
                  <a:lnTo>
                    <a:pt x="989" y="92"/>
                  </a:lnTo>
                  <a:lnTo>
                    <a:pt x="992" y="120"/>
                  </a:lnTo>
                  <a:lnTo>
                    <a:pt x="989" y="147"/>
                  </a:lnTo>
                  <a:lnTo>
                    <a:pt x="979" y="173"/>
                  </a:lnTo>
                  <a:lnTo>
                    <a:pt x="965" y="196"/>
                  </a:lnTo>
                  <a:lnTo>
                    <a:pt x="947" y="214"/>
                  </a:lnTo>
                  <a:lnTo>
                    <a:pt x="924" y="228"/>
                  </a:lnTo>
                  <a:lnTo>
                    <a:pt x="898" y="238"/>
                  </a:lnTo>
                  <a:lnTo>
                    <a:pt x="871" y="241"/>
                  </a:lnTo>
                  <a:lnTo>
                    <a:pt x="120" y="241"/>
                  </a:lnTo>
                  <a:lnTo>
                    <a:pt x="92" y="238"/>
                  </a:lnTo>
                  <a:lnTo>
                    <a:pt x="67" y="228"/>
                  </a:lnTo>
                  <a:lnTo>
                    <a:pt x="45" y="214"/>
                  </a:lnTo>
                  <a:lnTo>
                    <a:pt x="26" y="196"/>
                  </a:lnTo>
                  <a:lnTo>
                    <a:pt x="11" y="173"/>
                  </a:lnTo>
                  <a:lnTo>
                    <a:pt x="3" y="147"/>
                  </a:lnTo>
                  <a:lnTo>
                    <a:pt x="0" y="120"/>
                  </a:lnTo>
                  <a:lnTo>
                    <a:pt x="3" y="92"/>
                  </a:lnTo>
                  <a:lnTo>
                    <a:pt x="11" y="67"/>
                  </a:lnTo>
                  <a:lnTo>
                    <a:pt x="26" y="45"/>
                  </a:lnTo>
                  <a:lnTo>
                    <a:pt x="45" y="26"/>
                  </a:lnTo>
                  <a:lnTo>
                    <a:pt x="67" y="12"/>
                  </a:lnTo>
                  <a:lnTo>
                    <a:pt x="92" y="2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6" name="Freeform 234"/>
            <p:cNvSpPr/>
            <p:nvPr/>
          </p:nvSpPr>
          <p:spPr>
            <a:xfrm>
              <a:off x="6562080" y="4228560"/>
              <a:ext cx="150840" cy="36720"/>
            </a:xfrm>
            <a:custGeom>
              <a:avLst/>
              <a:gdLst/>
              <a:ahLst/>
              <a:rect l="l" t="t" r="r" b="b"/>
              <a:pathLst>
                <a:path w="992" h="241">
                  <a:moveTo>
                    <a:pt x="120" y="0"/>
                  </a:moveTo>
                  <a:lnTo>
                    <a:pt x="871" y="0"/>
                  </a:lnTo>
                  <a:lnTo>
                    <a:pt x="898" y="3"/>
                  </a:lnTo>
                  <a:lnTo>
                    <a:pt x="924" y="12"/>
                  </a:lnTo>
                  <a:lnTo>
                    <a:pt x="947" y="26"/>
                  </a:lnTo>
                  <a:lnTo>
                    <a:pt x="965" y="45"/>
                  </a:lnTo>
                  <a:lnTo>
                    <a:pt x="979" y="68"/>
                  </a:lnTo>
                  <a:lnTo>
                    <a:pt x="989" y="93"/>
                  </a:lnTo>
                  <a:lnTo>
                    <a:pt x="992" y="121"/>
                  </a:lnTo>
                  <a:lnTo>
                    <a:pt x="989" y="149"/>
                  </a:lnTo>
                  <a:lnTo>
                    <a:pt x="979" y="174"/>
                  </a:lnTo>
                  <a:lnTo>
                    <a:pt x="965" y="196"/>
                  </a:lnTo>
                  <a:lnTo>
                    <a:pt x="947" y="216"/>
                  </a:lnTo>
                  <a:lnTo>
                    <a:pt x="924" y="230"/>
                  </a:lnTo>
                  <a:lnTo>
                    <a:pt x="898" y="238"/>
                  </a:lnTo>
                  <a:lnTo>
                    <a:pt x="871" y="241"/>
                  </a:lnTo>
                  <a:lnTo>
                    <a:pt x="120" y="241"/>
                  </a:lnTo>
                  <a:lnTo>
                    <a:pt x="92" y="238"/>
                  </a:lnTo>
                  <a:lnTo>
                    <a:pt x="67" y="230"/>
                  </a:lnTo>
                  <a:lnTo>
                    <a:pt x="45" y="216"/>
                  </a:lnTo>
                  <a:lnTo>
                    <a:pt x="26" y="196"/>
                  </a:lnTo>
                  <a:lnTo>
                    <a:pt x="11" y="174"/>
                  </a:lnTo>
                  <a:lnTo>
                    <a:pt x="3" y="149"/>
                  </a:lnTo>
                  <a:lnTo>
                    <a:pt x="0" y="121"/>
                  </a:lnTo>
                  <a:lnTo>
                    <a:pt x="3" y="93"/>
                  </a:lnTo>
                  <a:lnTo>
                    <a:pt x="11" y="68"/>
                  </a:lnTo>
                  <a:lnTo>
                    <a:pt x="26" y="45"/>
                  </a:lnTo>
                  <a:lnTo>
                    <a:pt x="45" y="26"/>
                  </a:lnTo>
                  <a:lnTo>
                    <a:pt x="67" y="12"/>
                  </a:lnTo>
                  <a:lnTo>
                    <a:pt x="92" y="3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7" name="Freeform 235"/>
            <p:cNvSpPr/>
            <p:nvPr/>
          </p:nvSpPr>
          <p:spPr>
            <a:xfrm>
              <a:off x="6442920" y="3996720"/>
              <a:ext cx="109080" cy="306000"/>
            </a:xfrm>
            <a:custGeom>
              <a:avLst/>
              <a:gdLst/>
              <a:ahLst/>
              <a:rect l="l" t="t" r="r" b="b"/>
              <a:pathLst>
                <a:path w="726" h="2015">
                  <a:moveTo>
                    <a:pt x="538" y="1473"/>
                  </a:moveTo>
                  <a:lnTo>
                    <a:pt x="521" y="1475"/>
                  </a:lnTo>
                  <a:lnTo>
                    <a:pt x="505" y="1482"/>
                  </a:lnTo>
                  <a:lnTo>
                    <a:pt x="490" y="1493"/>
                  </a:lnTo>
                  <a:lnTo>
                    <a:pt x="317" y="1666"/>
                  </a:lnTo>
                  <a:lnTo>
                    <a:pt x="236" y="1584"/>
                  </a:lnTo>
                  <a:lnTo>
                    <a:pt x="221" y="1573"/>
                  </a:lnTo>
                  <a:lnTo>
                    <a:pt x="205" y="1567"/>
                  </a:lnTo>
                  <a:lnTo>
                    <a:pt x="188" y="1565"/>
                  </a:lnTo>
                  <a:lnTo>
                    <a:pt x="170" y="1567"/>
                  </a:lnTo>
                  <a:lnTo>
                    <a:pt x="153" y="1573"/>
                  </a:lnTo>
                  <a:lnTo>
                    <a:pt x="139" y="1584"/>
                  </a:lnTo>
                  <a:lnTo>
                    <a:pt x="128" y="1599"/>
                  </a:lnTo>
                  <a:lnTo>
                    <a:pt x="121" y="1615"/>
                  </a:lnTo>
                  <a:lnTo>
                    <a:pt x="119" y="1632"/>
                  </a:lnTo>
                  <a:lnTo>
                    <a:pt x="121" y="1650"/>
                  </a:lnTo>
                  <a:lnTo>
                    <a:pt x="128" y="1666"/>
                  </a:lnTo>
                  <a:lnTo>
                    <a:pt x="139" y="1681"/>
                  </a:lnTo>
                  <a:lnTo>
                    <a:pt x="269" y="1810"/>
                  </a:lnTo>
                  <a:lnTo>
                    <a:pt x="284" y="1822"/>
                  </a:lnTo>
                  <a:lnTo>
                    <a:pt x="300" y="1829"/>
                  </a:lnTo>
                  <a:lnTo>
                    <a:pt x="317" y="1831"/>
                  </a:lnTo>
                  <a:lnTo>
                    <a:pt x="334" y="1829"/>
                  </a:lnTo>
                  <a:lnTo>
                    <a:pt x="351" y="1822"/>
                  </a:lnTo>
                  <a:lnTo>
                    <a:pt x="366" y="1810"/>
                  </a:lnTo>
                  <a:lnTo>
                    <a:pt x="587" y="1589"/>
                  </a:lnTo>
                  <a:lnTo>
                    <a:pt x="598" y="1575"/>
                  </a:lnTo>
                  <a:lnTo>
                    <a:pt x="604" y="1559"/>
                  </a:lnTo>
                  <a:lnTo>
                    <a:pt x="606" y="1542"/>
                  </a:lnTo>
                  <a:lnTo>
                    <a:pt x="604" y="1524"/>
                  </a:lnTo>
                  <a:lnTo>
                    <a:pt x="598" y="1507"/>
                  </a:lnTo>
                  <a:lnTo>
                    <a:pt x="587" y="1493"/>
                  </a:lnTo>
                  <a:lnTo>
                    <a:pt x="572" y="1482"/>
                  </a:lnTo>
                  <a:lnTo>
                    <a:pt x="556" y="1475"/>
                  </a:lnTo>
                  <a:lnTo>
                    <a:pt x="538" y="1473"/>
                  </a:lnTo>
                  <a:close/>
                  <a:moveTo>
                    <a:pt x="538" y="829"/>
                  </a:moveTo>
                  <a:lnTo>
                    <a:pt x="521" y="831"/>
                  </a:lnTo>
                  <a:lnTo>
                    <a:pt x="505" y="837"/>
                  </a:lnTo>
                  <a:lnTo>
                    <a:pt x="490" y="848"/>
                  </a:lnTo>
                  <a:lnTo>
                    <a:pt x="317" y="1021"/>
                  </a:lnTo>
                  <a:lnTo>
                    <a:pt x="236" y="940"/>
                  </a:lnTo>
                  <a:lnTo>
                    <a:pt x="221" y="929"/>
                  </a:lnTo>
                  <a:lnTo>
                    <a:pt x="205" y="921"/>
                  </a:lnTo>
                  <a:lnTo>
                    <a:pt x="188" y="919"/>
                  </a:lnTo>
                  <a:lnTo>
                    <a:pt x="170" y="921"/>
                  </a:lnTo>
                  <a:lnTo>
                    <a:pt x="153" y="929"/>
                  </a:lnTo>
                  <a:lnTo>
                    <a:pt x="139" y="940"/>
                  </a:lnTo>
                  <a:lnTo>
                    <a:pt x="128" y="954"/>
                  </a:lnTo>
                  <a:lnTo>
                    <a:pt x="121" y="971"/>
                  </a:lnTo>
                  <a:lnTo>
                    <a:pt x="119" y="988"/>
                  </a:lnTo>
                  <a:lnTo>
                    <a:pt x="121" y="1005"/>
                  </a:lnTo>
                  <a:lnTo>
                    <a:pt x="128" y="1021"/>
                  </a:lnTo>
                  <a:lnTo>
                    <a:pt x="139" y="1036"/>
                  </a:lnTo>
                  <a:lnTo>
                    <a:pt x="269" y="1166"/>
                  </a:lnTo>
                  <a:lnTo>
                    <a:pt x="284" y="1177"/>
                  </a:lnTo>
                  <a:lnTo>
                    <a:pt x="300" y="1183"/>
                  </a:lnTo>
                  <a:lnTo>
                    <a:pt x="317" y="1185"/>
                  </a:lnTo>
                  <a:lnTo>
                    <a:pt x="334" y="1183"/>
                  </a:lnTo>
                  <a:lnTo>
                    <a:pt x="351" y="1177"/>
                  </a:lnTo>
                  <a:lnTo>
                    <a:pt x="366" y="1166"/>
                  </a:lnTo>
                  <a:lnTo>
                    <a:pt x="587" y="945"/>
                  </a:lnTo>
                  <a:lnTo>
                    <a:pt x="598" y="931"/>
                  </a:lnTo>
                  <a:lnTo>
                    <a:pt x="604" y="914"/>
                  </a:lnTo>
                  <a:lnTo>
                    <a:pt x="606" y="896"/>
                  </a:lnTo>
                  <a:lnTo>
                    <a:pt x="604" y="879"/>
                  </a:lnTo>
                  <a:lnTo>
                    <a:pt x="598" y="862"/>
                  </a:lnTo>
                  <a:lnTo>
                    <a:pt x="587" y="848"/>
                  </a:lnTo>
                  <a:lnTo>
                    <a:pt x="572" y="837"/>
                  </a:lnTo>
                  <a:lnTo>
                    <a:pt x="556" y="831"/>
                  </a:lnTo>
                  <a:lnTo>
                    <a:pt x="538" y="829"/>
                  </a:lnTo>
                  <a:close/>
                  <a:moveTo>
                    <a:pt x="538" y="184"/>
                  </a:moveTo>
                  <a:lnTo>
                    <a:pt x="521" y="186"/>
                  </a:lnTo>
                  <a:lnTo>
                    <a:pt x="505" y="193"/>
                  </a:lnTo>
                  <a:lnTo>
                    <a:pt x="490" y="204"/>
                  </a:lnTo>
                  <a:lnTo>
                    <a:pt x="317" y="376"/>
                  </a:lnTo>
                  <a:lnTo>
                    <a:pt x="236" y="295"/>
                  </a:lnTo>
                  <a:lnTo>
                    <a:pt x="221" y="283"/>
                  </a:lnTo>
                  <a:lnTo>
                    <a:pt x="205" y="277"/>
                  </a:lnTo>
                  <a:lnTo>
                    <a:pt x="188" y="275"/>
                  </a:lnTo>
                  <a:lnTo>
                    <a:pt x="170" y="277"/>
                  </a:lnTo>
                  <a:lnTo>
                    <a:pt x="153" y="283"/>
                  </a:lnTo>
                  <a:lnTo>
                    <a:pt x="139" y="295"/>
                  </a:lnTo>
                  <a:lnTo>
                    <a:pt x="128" y="309"/>
                  </a:lnTo>
                  <a:lnTo>
                    <a:pt x="121" y="325"/>
                  </a:lnTo>
                  <a:lnTo>
                    <a:pt x="119" y="343"/>
                  </a:lnTo>
                  <a:lnTo>
                    <a:pt x="121" y="360"/>
                  </a:lnTo>
                  <a:lnTo>
                    <a:pt x="128" y="377"/>
                  </a:lnTo>
                  <a:lnTo>
                    <a:pt x="139" y="391"/>
                  </a:lnTo>
                  <a:lnTo>
                    <a:pt x="269" y="521"/>
                  </a:lnTo>
                  <a:lnTo>
                    <a:pt x="284" y="532"/>
                  </a:lnTo>
                  <a:lnTo>
                    <a:pt x="300" y="539"/>
                  </a:lnTo>
                  <a:lnTo>
                    <a:pt x="317" y="541"/>
                  </a:lnTo>
                  <a:lnTo>
                    <a:pt x="334" y="539"/>
                  </a:lnTo>
                  <a:lnTo>
                    <a:pt x="351" y="532"/>
                  </a:lnTo>
                  <a:lnTo>
                    <a:pt x="366" y="521"/>
                  </a:lnTo>
                  <a:lnTo>
                    <a:pt x="587" y="301"/>
                  </a:lnTo>
                  <a:lnTo>
                    <a:pt x="598" y="285"/>
                  </a:lnTo>
                  <a:lnTo>
                    <a:pt x="604" y="269"/>
                  </a:lnTo>
                  <a:lnTo>
                    <a:pt x="606" y="252"/>
                  </a:lnTo>
                  <a:lnTo>
                    <a:pt x="604" y="235"/>
                  </a:lnTo>
                  <a:lnTo>
                    <a:pt x="598" y="219"/>
                  </a:lnTo>
                  <a:lnTo>
                    <a:pt x="587" y="204"/>
                  </a:lnTo>
                  <a:lnTo>
                    <a:pt x="572" y="193"/>
                  </a:lnTo>
                  <a:lnTo>
                    <a:pt x="556" y="186"/>
                  </a:lnTo>
                  <a:lnTo>
                    <a:pt x="538" y="184"/>
                  </a:lnTo>
                  <a:close/>
                  <a:moveTo>
                    <a:pt x="363" y="0"/>
                  </a:moveTo>
                  <a:lnTo>
                    <a:pt x="412" y="3"/>
                  </a:lnTo>
                  <a:lnTo>
                    <a:pt x="460" y="13"/>
                  </a:lnTo>
                  <a:lnTo>
                    <a:pt x="504" y="28"/>
                  </a:lnTo>
                  <a:lnTo>
                    <a:pt x="546" y="49"/>
                  </a:lnTo>
                  <a:lnTo>
                    <a:pt x="585" y="75"/>
                  </a:lnTo>
                  <a:lnTo>
                    <a:pt x="619" y="105"/>
                  </a:lnTo>
                  <a:lnTo>
                    <a:pt x="651" y="141"/>
                  </a:lnTo>
                  <a:lnTo>
                    <a:pt x="676" y="180"/>
                  </a:lnTo>
                  <a:lnTo>
                    <a:pt x="697" y="221"/>
                  </a:lnTo>
                  <a:lnTo>
                    <a:pt x="713" y="266"/>
                  </a:lnTo>
                  <a:lnTo>
                    <a:pt x="723" y="313"/>
                  </a:lnTo>
                  <a:lnTo>
                    <a:pt x="726" y="362"/>
                  </a:lnTo>
                  <a:lnTo>
                    <a:pt x="723" y="408"/>
                  </a:lnTo>
                  <a:lnTo>
                    <a:pt x="714" y="452"/>
                  </a:lnTo>
                  <a:lnTo>
                    <a:pt x="701" y="494"/>
                  </a:lnTo>
                  <a:lnTo>
                    <a:pt x="682" y="534"/>
                  </a:lnTo>
                  <a:lnTo>
                    <a:pt x="659" y="572"/>
                  </a:lnTo>
                  <a:lnTo>
                    <a:pt x="632" y="605"/>
                  </a:lnTo>
                  <a:lnTo>
                    <a:pt x="601" y="636"/>
                  </a:lnTo>
                  <a:lnTo>
                    <a:pt x="566" y="663"/>
                  </a:lnTo>
                  <a:lnTo>
                    <a:pt x="529" y="685"/>
                  </a:lnTo>
                  <a:lnTo>
                    <a:pt x="566" y="707"/>
                  </a:lnTo>
                  <a:lnTo>
                    <a:pt x="601" y="734"/>
                  </a:lnTo>
                  <a:lnTo>
                    <a:pt x="632" y="764"/>
                  </a:lnTo>
                  <a:lnTo>
                    <a:pt x="659" y="797"/>
                  </a:lnTo>
                  <a:lnTo>
                    <a:pt x="682" y="835"/>
                  </a:lnTo>
                  <a:lnTo>
                    <a:pt x="701" y="875"/>
                  </a:lnTo>
                  <a:lnTo>
                    <a:pt x="714" y="917"/>
                  </a:lnTo>
                  <a:lnTo>
                    <a:pt x="723" y="961"/>
                  </a:lnTo>
                  <a:lnTo>
                    <a:pt x="726" y="1007"/>
                  </a:lnTo>
                  <a:lnTo>
                    <a:pt x="723" y="1053"/>
                  </a:lnTo>
                  <a:lnTo>
                    <a:pt x="714" y="1098"/>
                  </a:lnTo>
                  <a:lnTo>
                    <a:pt x="701" y="1140"/>
                  </a:lnTo>
                  <a:lnTo>
                    <a:pt x="682" y="1180"/>
                  </a:lnTo>
                  <a:lnTo>
                    <a:pt x="659" y="1216"/>
                  </a:lnTo>
                  <a:lnTo>
                    <a:pt x="632" y="1250"/>
                  </a:lnTo>
                  <a:lnTo>
                    <a:pt x="601" y="1281"/>
                  </a:lnTo>
                  <a:lnTo>
                    <a:pt x="566" y="1307"/>
                  </a:lnTo>
                  <a:lnTo>
                    <a:pt x="529" y="1330"/>
                  </a:lnTo>
                  <a:lnTo>
                    <a:pt x="566" y="1352"/>
                  </a:lnTo>
                  <a:lnTo>
                    <a:pt x="601" y="1378"/>
                  </a:lnTo>
                  <a:lnTo>
                    <a:pt x="632" y="1408"/>
                  </a:lnTo>
                  <a:lnTo>
                    <a:pt x="659" y="1443"/>
                  </a:lnTo>
                  <a:lnTo>
                    <a:pt x="682" y="1479"/>
                  </a:lnTo>
                  <a:lnTo>
                    <a:pt x="701" y="1519"/>
                  </a:lnTo>
                  <a:lnTo>
                    <a:pt x="714" y="1561"/>
                  </a:lnTo>
                  <a:lnTo>
                    <a:pt x="723" y="1605"/>
                  </a:lnTo>
                  <a:lnTo>
                    <a:pt x="726" y="1652"/>
                  </a:lnTo>
                  <a:lnTo>
                    <a:pt x="723" y="1701"/>
                  </a:lnTo>
                  <a:lnTo>
                    <a:pt x="713" y="1748"/>
                  </a:lnTo>
                  <a:lnTo>
                    <a:pt x="697" y="1793"/>
                  </a:lnTo>
                  <a:lnTo>
                    <a:pt x="676" y="1835"/>
                  </a:lnTo>
                  <a:lnTo>
                    <a:pt x="651" y="1874"/>
                  </a:lnTo>
                  <a:lnTo>
                    <a:pt x="619" y="1908"/>
                  </a:lnTo>
                  <a:lnTo>
                    <a:pt x="585" y="1938"/>
                  </a:lnTo>
                  <a:lnTo>
                    <a:pt x="546" y="1965"/>
                  </a:lnTo>
                  <a:lnTo>
                    <a:pt x="504" y="1986"/>
                  </a:lnTo>
                  <a:lnTo>
                    <a:pt x="460" y="2002"/>
                  </a:lnTo>
                  <a:lnTo>
                    <a:pt x="412" y="2011"/>
                  </a:lnTo>
                  <a:lnTo>
                    <a:pt x="363" y="2015"/>
                  </a:lnTo>
                  <a:lnTo>
                    <a:pt x="314" y="2011"/>
                  </a:lnTo>
                  <a:lnTo>
                    <a:pt x="267" y="2002"/>
                  </a:lnTo>
                  <a:lnTo>
                    <a:pt x="221" y="1986"/>
                  </a:lnTo>
                  <a:lnTo>
                    <a:pt x="179" y="1965"/>
                  </a:lnTo>
                  <a:lnTo>
                    <a:pt x="141" y="1938"/>
                  </a:lnTo>
                  <a:lnTo>
                    <a:pt x="106" y="1908"/>
                  </a:lnTo>
                  <a:lnTo>
                    <a:pt x="76" y="1874"/>
                  </a:lnTo>
                  <a:lnTo>
                    <a:pt x="50" y="1835"/>
                  </a:lnTo>
                  <a:lnTo>
                    <a:pt x="28" y="1793"/>
                  </a:lnTo>
                  <a:lnTo>
                    <a:pt x="13" y="1748"/>
                  </a:lnTo>
                  <a:lnTo>
                    <a:pt x="3" y="1701"/>
                  </a:lnTo>
                  <a:lnTo>
                    <a:pt x="0" y="1652"/>
                  </a:lnTo>
                  <a:lnTo>
                    <a:pt x="2" y="1605"/>
                  </a:lnTo>
                  <a:lnTo>
                    <a:pt x="11" y="1561"/>
                  </a:lnTo>
                  <a:lnTo>
                    <a:pt x="25" y="1519"/>
                  </a:lnTo>
                  <a:lnTo>
                    <a:pt x="43" y="1479"/>
                  </a:lnTo>
                  <a:lnTo>
                    <a:pt x="67" y="1443"/>
                  </a:lnTo>
                  <a:lnTo>
                    <a:pt x="94" y="1408"/>
                  </a:lnTo>
                  <a:lnTo>
                    <a:pt x="124" y="1378"/>
                  </a:lnTo>
                  <a:lnTo>
                    <a:pt x="159" y="1352"/>
                  </a:lnTo>
                  <a:lnTo>
                    <a:pt x="196" y="1330"/>
                  </a:lnTo>
                  <a:lnTo>
                    <a:pt x="159" y="1307"/>
                  </a:lnTo>
                  <a:lnTo>
                    <a:pt x="124" y="1281"/>
                  </a:lnTo>
                  <a:lnTo>
                    <a:pt x="94" y="1250"/>
                  </a:lnTo>
                  <a:lnTo>
                    <a:pt x="67" y="1216"/>
                  </a:lnTo>
                  <a:lnTo>
                    <a:pt x="43" y="1180"/>
                  </a:lnTo>
                  <a:lnTo>
                    <a:pt x="25" y="1140"/>
                  </a:lnTo>
                  <a:lnTo>
                    <a:pt x="11" y="1098"/>
                  </a:lnTo>
                  <a:lnTo>
                    <a:pt x="2" y="1053"/>
                  </a:lnTo>
                  <a:lnTo>
                    <a:pt x="0" y="1007"/>
                  </a:lnTo>
                  <a:lnTo>
                    <a:pt x="2" y="961"/>
                  </a:lnTo>
                  <a:lnTo>
                    <a:pt x="11" y="917"/>
                  </a:lnTo>
                  <a:lnTo>
                    <a:pt x="25" y="875"/>
                  </a:lnTo>
                  <a:lnTo>
                    <a:pt x="43" y="835"/>
                  </a:lnTo>
                  <a:lnTo>
                    <a:pt x="67" y="797"/>
                  </a:lnTo>
                  <a:lnTo>
                    <a:pt x="94" y="764"/>
                  </a:lnTo>
                  <a:lnTo>
                    <a:pt x="124" y="734"/>
                  </a:lnTo>
                  <a:lnTo>
                    <a:pt x="159" y="707"/>
                  </a:lnTo>
                  <a:lnTo>
                    <a:pt x="196" y="685"/>
                  </a:lnTo>
                  <a:lnTo>
                    <a:pt x="159" y="663"/>
                  </a:lnTo>
                  <a:lnTo>
                    <a:pt x="124" y="636"/>
                  </a:lnTo>
                  <a:lnTo>
                    <a:pt x="94" y="605"/>
                  </a:lnTo>
                  <a:lnTo>
                    <a:pt x="67" y="572"/>
                  </a:lnTo>
                  <a:lnTo>
                    <a:pt x="43" y="534"/>
                  </a:lnTo>
                  <a:lnTo>
                    <a:pt x="25" y="494"/>
                  </a:lnTo>
                  <a:lnTo>
                    <a:pt x="11" y="452"/>
                  </a:lnTo>
                  <a:lnTo>
                    <a:pt x="2" y="408"/>
                  </a:lnTo>
                  <a:lnTo>
                    <a:pt x="0" y="362"/>
                  </a:lnTo>
                  <a:lnTo>
                    <a:pt x="3" y="313"/>
                  </a:lnTo>
                  <a:lnTo>
                    <a:pt x="13" y="266"/>
                  </a:lnTo>
                  <a:lnTo>
                    <a:pt x="28" y="221"/>
                  </a:lnTo>
                  <a:lnTo>
                    <a:pt x="50" y="180"/>
                  </a:lnTo>
                  <a:lnTo>
                    <a:pt x="76" y="141"/>
                  </a:lnTo>
                  <a:lnTo>
                    <a:pt x="106" y="105"/>
                  </a:lnTo>
                  <a:lnTo>
                    <a:pt x="141" y="75"/>
                  </a:lnTo>
                  <a:lnTo>
                    <a:pt x="179" y="49"/>
                  </a:lnTo>
                  <a:lnTo>
                    <a:pt x="221" y="28"/>
                  </a:lnTo>
                  <a:lnTo>
                    <a:pt x="267" y="13"/>
                  </a:lnTo>
                  <a:lnTo>
                    <a:pt x="314" y="3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168" name="Graphique 28" descr="Réunion contour"/>
          <p:cNvPicPr/>
          <p:nvPr/>
        </p:nvPicPr>
        <p:blipFill>
          <a:blip r:embed="rId1"/>
          <a:stretch/>
        </p:blipFill>
        <p:spPr>
          <a:xfrm>
            <a:off x="2882880" y="2330640"/>
            <a:ext cx="914040" cy="914040"/>
          </a:xfrm>
          <a:prstGeom prst="rect">
            <a:avLst/>
          </a:prstGeom>
          <a:ln w="0">
            <a:noFill/>
          </a:ln>
        </p:spPr>
      </p:pic>
      <p:pic>
        <p:nvPicPr>
          <p:cNvPr id="169" name="Graphique 30" descr="Outils avec un remplissage uni"/>
          <p:cNvPicPr/>
          <p:nvPr/>
        </p:nvPicPr>
        <p:blipFill>
          <a:blip r:embed="rId2"/>
          <a:stretch/>
        </p:blipFill>
        <p:spPr>
          <a:xfrm>
            <a:off x="1287000" y="5138280"/>
            <a:ext cx="578160" cy="578160"/>
          </a:xfrm>
          <a:prstGeom prst="rect">
            <a:avLst/>
          </a:prstGeom>
          <a:ln w="0">
            <a:noFill/>
          </a:ln>
        </p:spPr>
      </p:pic>
      <p:sp>
        <p:nvSpPr>
          <p:cNvPr id="170" name="ZoneTexte 31"/>
          <p:cNvSpPr/>
          <p:nvPr/>
        </p:nvSpPr>
        <p:spPr>
          <a:xfrm>
            <a:off x="1801440" y="5138280"/>
            <a:ext cx="2096280" cy="81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fr-FR" sz="1600" spc="-1" strike="noStrike">
                <a:solidFill>
                  <a:srgbClr val="000000"/>
                </a:solidFill>
                <a:latin typeface="Univers for KPMG"/>
              </a:rPr>
              <a:t>Objectifs d’attribution territorialisés</a:t>
            </a:r>
            <a:endParaRPr b="0" lang="fr-FR" sz="1600" spc="-1" strike="noStrike">
              <a:latin typeface="Arial"/>
            </a:endParaRPr>
          </a:p>
        </p:txBody>
      </p:sp>
      <p:pic>
        <p:nvPicPr>
          <p:cNvPr id="171" name="Graphique 32" descr="Outils avec un remplissage uni"/>
          <p:cNvPicPr/>
          <p:nvPr/>
        </p:nvPicPr>
        <p:blipFill>
          <a:blip r:embed="rId3"/>
          <a:stretch/>
        </p:blipFill>
        <p:spPr>
          <a:xfrm>
            <a:off x="6273000" y="5134680"/>
            <a:ext cx="578160" cy="578160"/>
          </a:xfrm>
          <a:prstGeom prst="rect">
            <a:avLst/>
          </a:prstGeom>
          <a:ln w="0">
            <a:noFill/>
          </a:ln>
        </p:spPr>
      </p:pic>
      <p:sp>
        <p:nvSpPr>
          <p:cNvPr id="172" name="ZoneTexte 33"/>
          <p:cNvSpPr/>
          <p:nvPr/>
        </p:nvSpPr>
        <p:spPr>
          <a:xfrm>
            <a:off x="6787440" y="5134680"/>
            <a:ext cx="2945880" cy="130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fr-FR" sz="1600" spc="-1" strike="noStrike">
                <a:solidFill>
                  <a:srgbClr val="000000"/>
                </a:solidFill>
                <a:latin typeface="Univers for KPMG"/>
              </a:rPr>
              <a:t>Lieux d’accueil et guichets d’enregistrement de la demande </a:t>
            </a: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fr-FR" sz="1600" spc="-1" strike="noStrike">
                <a:solidFill>
                  <a:srgbClr val="000000"/>
                </a:solidFill>
                <a:latin typeface="Univers for KPMG"/>
              </a:rPr>
              <a:t>Cotation de la demande 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173" name="Flèche : angle droit 34"/>
          <p:cNvSpPr/>
          <p:nvPr/>
        </p:nvSpPr>
        <p:spPr>
          <a:xfrm rot="10800000">
            <a:off x="1744560" y="2853000"/>
            <a:ext cx="854640" cy="79272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noFill/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4" name="Flèche : angle droit 35"/>
          <p:cNvSpPr/>
          <p:nvPr/>
        </p:nvSpPr>
        <p:spPr>
          <a:xfrm flipH="1" rot="10800000">
            <a:off x="7688880" y="2746800"/>
            <a:ext cx="854640" cy="79272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noFill/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La gestion en flux 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L’origine et le calendrier de la réforme 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176" name="ZoneTexte 1"/>
          <p:cNvSpPr/>
          <p:nvPr/>
        </p:nvSpPr>
        <p:spPr>
          <a:xfrm>
            <a:off x="669600" y="1557000"/>
            <a:ext cx="9353520" cy="511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endParaRPr b="0" lang="fr-FR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400" spc="-1" strike="noStrike">
                <a:solidFill>
                  <a:srgbClr val="000000"/>
                </a:solidFill>
                <a:latin typeface="CIDFont+F3"/>
              </a:rPr>
              <a:t>Un </a:t>
            </a:r>
            <a:r>
              <a:rPr b="1" lang="fr-FR" sz="2400" spc="-1" strike="noStrike">
                <a:solidFill>
                  <a:srgbClr val="000000"/>
                </a:solidFill>
                <a:latin typeface="CIDFont+F3"/>
              </a:rPr>
              <a:t>nouveau mode de gestion de la demande </a:t>
            </a:r>
            <a:r>
              <a:rPr b="0" lang="fr-FR" sz="2400" spc="-1" strike="noStrike">
                <a:solidFill>
                  <a:srgbClr val="000000"/>
                </a:solidFill>
                <a:latin typeface="CIDFont+F3"/>
              </a:rPr>
              <a:t>établi par </a:t>
            </a:r>
            <a:r>
              <a:rPr b="1" lang="fr-FR" sz="2400" spc="-1" strike="noStrike">
                <a:solidFill>
                  <a:srgbClr val="000000"/>
                </a:solidFill>
                <a:latin typeface="CIDFont+F3"/>
              </a:rPr>
              <a:t>la loi ELAN du 24 novembre 2018 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400" spc="-1" strike="noStrike">
                <a:solidFill>
                  <a:srgbClr val="000000"/>
                </a:solidFill>
                <a:latin typeface="CIDFont+F3"/>
              </a:rPr>
              <a:t>Une mise en œuvre précisée dans le </a:t>
            </a:r>
            <a:r>
              <a:rPr b="1" lang="fr-FR" sz="2400" spc="-1" strike="noStrike">
                <a:solidFill>
                  <a:srgbClr val="000000"/>
                </a:solidFill>
                <a:latin typeface="CIDFont+F3"/>
              </a:rPr>
              <a:t>décret n° 2020-145 du 20 février 2020</a:t>
            </a:r>
            <a:r>
              <a:rPr b="0" lang="fr-FR" sz="2400" spc="-1" strike="noStrike">
                <a:solidFill>
                  <a:srgbClr val="000000"/>
                </a:solidFill>
                <a:latin typeface="CIDFont+F3"/>
              </a:rPr>
              <a:t> relatif à la gestion en flux des réservations de logements locatifs sociaux 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fr-FR" sz="2400" spc="-1" strike="noStrike">
                <a:solidFill>
                  <a:srgbClr val="000000"/>
                </a:solidFill>
                <a:latin typeface="CIDFont+F3"/>
              </a:rPr>
              <a:t>Un déploiement effectif de la gestion en flux fixé au plus tard au 24 novembre 2023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fr-FR" sz="2400" spc="-1" strike="noStrike">
                <a:solidFill>
                  <a:srgbClr val="000000"/>
                </a:solidFill>
                <a:latin typeface="CIDFont+F3"/>
              </a:rPr>
              <a:t>	</a:t>
            </a:r>
            <a:r>
              <a:rPr b="1" lang="fr-FR" sz="2400" spc="-1" strike="noStrike">
                <a:solidFill>
                  <a:srgbClr val="000000"/>
                </a:solidFill>
                <a:latin typeface="CIDFont+F3"/>
              </a:rPr>
              <a:t>	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La gestion en flux 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Les objectifs de la réforme 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178" name="ZoneTexte 1"/>
          <p:cNvSpPr/>
          <p:nvPr/>
        </p:nvSpPr>
        <p:spPr>
          <a:xfrm>
            <a:off x="669600" y="1557000"/>
            <a:ext cx="9353520" cy="3747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endParaRPr b="0" lang="fr-FR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400" spc="-1" strike="noStrike">
                <a:solidFill>
                  <a:srgbClr val="000000"/>
                </a:solidFill>
                <a:latin typeface="CIDFont+F3"/>
              </a:rPr>
              <a:t>Permettre</a:t>
            </a:r>
            <a:r>
              <a:rPr b="1" lang="fr-FR" sz="2400" spc="-1" strike="noStrike">
                <a:solidFill>
                  <a:srgbClr val="000000"/>
                </a:solidFill>
                <a:latin typeface="CIDFont+F3"/>
              </a:rPr>
              <a:t> plus de souplesse </a:t>
            </a:r>
            <a:r>
              <a:rPr b="0" lang="fr-FR" sz="2400" spc="-1" strike="noStrike">
                <a:solidFill>
                  <a:srgbClr val="000000"/>
                </a:solidFill>
                <a:latin typeface="CIDFont+F3"/>
              </a:rPr>
              <a:t>dans la politique d’attribution et</a:t>
            </a:r>
            <a:r>
              <a:rPr b="1" lang="fr-FR" sz="2400" spc="-1" strike="noStrike">
                <a:solidFill>
                  <a:srgbClr val="000000"/>
                </a:solidFill>
                <a:latin typeface="CIDFont+F3"/>
              </a:rPr>
              <a:t> favoriser des propositions de logements répondant aux besoins des demandeurs 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fr-FR" sz="2400" spc="-1" strike="noStrike">
                <a:solidFill>
                  <a:srgbClr val="000000"/>
                </a:solidFill>
                <a:latin typeface="CIDFont+F3"/>
              </a:rPr>
              <a:t>Répondre plus simplement aux demandes « complexes » </a:t>
            </a:r>
            <a:r>
              <a:rPr b="0" lang="fr-FR" sz="2400" spc="-1" strike="noStrike">
                <a:solidFill>
                  <a:srgbClr val="000000"/>
                </a:solidFill>
                <a:latin typeface="CIDFont+F3"/>
              </a:rPr>
              <a:t>(ex : mutations, profils spécifiques, demandeur en situation de handicap)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itle 1"/>
          <p:cNvSpPr/>
          <p:nvPr/>
        </p:nvSpPr>
        <p:spPr>
          <a:xfrm>
            <a:off x="669600" y="457560"/>
            <a:ext cx="9109800" cy="78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70000"/>
              </a:lnSpc>
              <a:buNone/>
            </a:pPr>
            <a:r>
              <a:rPr b="0" lang="fr-FR" sz="4800" spc="-1" strike="noStrike">
                <a:solidFill>
                  <a:srgbClr val="00338d"/>
                </a:solidFill>
                <a:latin typeface="KPMG Extralight"/>
              </a:rPr>
              <a:t>La gestion en flux </a:t>
            </a:r>
            <a:endParaRPr b="0" lang="fr-FR" sz="4800" spc="-1" strike="noStrike">
              <a:latin typeface="Arial"/>
            </a:endParaRPr>
          </a:p>
          <a:p>
            <a:pPr>
              <a:lnSpc>
                <a:spcPct val="70000"/>
              </a:lnSpc>
              <a:buNone/>
            </a:pPr>
            <a:r>
              <a:rPr b="1" lang="fr-FR" sz="3200" spc="-1" strike="noStrike">
                <a:solidFill>
                  <a:srgbClr val="005eb8"/>
                </a:solidFill>
                <a:latin typeface="KPMG Extralight"/>
              </a:rPr>
              <a:t>Les principes de la réforme : Un changement de paradigme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180" name="Rectangle 3"/>
          <p:cNvSpPr/>
          <p:nvPr/>
        </p:nvSpPr>
        <p:spPr>
          <a:xfrm>
            <a:off x="613800" y="1479240"/>
            <a:ext cx="9735120" cy="379440"/>
          </a:xfrm>
          <a:prstGeom prst="rect">
            <a:avLst/>
          </a:prstGeom>
          <a:solidFill>
            <a:srgbClr val="00a3a1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2400" spc="-1" strike="noStrike">
                <a:solidFill>
                  <a:srgbClr val="ffffff"/>
                </a:solidFill>
                <a:latin typeface="Calibri"/>
              </a:rPr>
              <a:t>GESTION EN STOCK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81" name="Rectangle 4"/>
          <p:cNvSpPr/>
          <p:nvPr/>
        </p:nvSpPr>
        <p:spPr>
          <a:xfrm>
            <a:off x="11131560" y="4127760"/>
            <a:ext cx="974880" cy="285480"/>
          </a:xfrm>
          <a:prstGeom prst="rect">
            <a:avLst/>
          </a:prstGeom>
          <a:solidFill>
            <a:srgbClr val="7fd1d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800" spc="-1" strike="noStrike">
                <a:latin typeface="Calibri"/>
              </a:rPr>
              <a:t>Etat</a:t>
            </a:r>
            <a:endParaRPr b="0" lang="fr-FR" sz="1800" spc="-1" strike="noStrike">
              <a:latin typeface="Arial"/>
            </a:endParaRPr>
          </a:p>
        </p:txBody>
      </p:sp>
      <p:pic>
        <p:nvPicPr>
          <p:cNvPr id="182" name="Image 5" descr=""/>
          <p:cNvPicPr/>
          <p:nvPr/>
        </p:nvPicPr>
        <p:blipFill>
          <a:blip r:embed="rId1"/>
          <a:srcRect l="0" t="0" r="0" b="14105"/>
          <a:stretch/>
        </p:blipFill>
        <p:spPr>
          <a:xfrm>
            <a:off x="16396920" y="3019320"/>
            <a:ext cx="1198800" cy="1029240"/>
          </a:xfrm>
          <a:prstGeom prst="rect">
            <a:avLst/>
          </a:prstGeom>
          <a:ln w="0">
            <a:noFill/>
          </a:ln>
        </p:spPr>
      </p:pic>
      <p:sp>
        <p:nvSpPr>
          <p:cNvPr id="183" name="ZoneTexte 6"/>
          <p:cNvSpPr/>
          <p:nvPr/>
        </p:nvSpPr>
        <p:spPr>
          <a:xfrm>
            <a:off x="15760440" y="4113000"/>
            <a:ext cx="3455640" cy="115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Univers for KPMG"/>
              </a:rPr>
              <a:t>Acquièrent des </a:t>
            </a:r>
            <a:r>
              <a:rPr b="1" lang="fr-FR" sz="1400" spc="-1" strike="noStrike">
                <a:solidFill>
                  <a:srgbClr val="000000"/>
                </a:solidFill>
                <a:latin typeface="Univers for KPMG"/>
              </a:rPr>
              <a:t>droits de désignation de candidats sur des </a:t>
            </a:r>
            <a:r>
              <a:rPr b="1" lang="fr-FR" sz="1400" spc="-1" strike="noStrike" u="sng">
                <a:solidFill>
                  <a:srgbClr val="00a3a1"/>
                </a:solidFill>
                <a:uFillTx/>
                <a:latin typeface="Univers for KPMG"/>
              </a:rPr>
              <a:t>logements identifiés</a:t>
            </a:r>
            <a:r>
              <a:rPr b="1" lang="fr-FR" sz="1400" spc="-1" strike="noStrike">
                <a:solidFill>
                  <a:srgbClr val="00a3a1"/>
                </a:solidFill>
                <a:latin typeface="Univers for KPMG"/>
              </a:rPr>
              <a:t> </a:t>
            </a:r>
            <a:r>
              <a:rPr b="0" lang="fr-FR" sz="1400" spc="-1" strike="noStrike">
                <a:solidFill>
                  <a:srgbClr val="000000"/>
                </a:solidFill>
                <a:latin typeface="Univers for KPMG"/>
              </a:rPr>
              <a:t>: ils peuvent désigner des candidats </a:t>
            </a:r>
            <a:r>
              <a:rPr b="1" lang="fr-FR" sz="1400" spc="-1" strike="noStrike">
                <a:solidFill>
                  <a:srgbClr val="000000"/>
                </a:solidFill>
                <a:latin typeface="Univers for KPMG"/>
              </a:rPr>
              <a:t>à chaque fois que le logement concerné se libère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184" name="Rectangle 7"/>
          <p:cNvSpPr/>
          <p:nvPr/>
        </p:nvSpPr>
        <p:spPr>
          <a:xfrm>
            <a:off x="11131560" y="3780000"/>
            <a:ext cx="2278800" cy="285480"/>
          </a:xfrm>
          <a:prstGeom prst="rect">
            <a:avLst/>
          </a:prstGeom>
          <a:solidFill>
            <a:srgbClr val="7fd1d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800" spc="-1" strike="noStrike">
                <a:latin typeface="Calibri"/>
              </a:rPr>
              <a:t>Collectivités 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185" name="Rectangle 8"/>
          <p:cNvSpPr/>
          <p:nvPr/>
        </p:nvSpPr>
        <p:spPr>
          <a:xfrm>
            <a:off x="12191760" y="4127760"/>
            <a:ext cx="1218600" cy="641880"/>
          </a:xfrm>
          <a:prstGeom prst="rect">
            <a:avLst/>
          </a:prstGeom>
          <a:solidFill>
            <a:srgbClr val="7fd1d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800" spc="-1" strike="noStrike">
                <a:latin typeface="Calibri"/>
              </a:rPr>
              <a:t>Action Logement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186" name="Rectangle 9"/>
          <p:cNvSpPr/>
          <p:nvPr/>
        </p:nvSpPr>
        <p:spPr>
          <a:xfrm>
            <a:off x="11131560" y="4484160"/>
            <a:ext cx="974880" cy="285480"/>
          </a:xfrm>
          <a:prstGeom prst="rect">
            <a:avLst/>
          </a:prstGeom>
          <a:solidFill>
            <a:srgbClr val="7fd1d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800" spc="-1" strike="noStrike">
                <a:latin typeface="Calibri"/>
              </a:rPr>
              <a:t>Autres 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187" name="Rectangle 10"/>
          <p:cNvSpPr/>
          <p:nvPr/>
        </p:nvSpPr>
        <p:spPr>
          <a:xfrm>
            <a:off x="11131560" y="3431880"/>
            <a:ext cx="2278800" cy="285480"/>
          </a:xfrm>
          <a:prstGeom prst="rect">
            <a:avLst/>
          </a:prstGeom>
          <a:solidFill>
            <a:schemeClr val="bg1"/>
          </a:solidFill>
          <a:ln w="25400">
            <a:solidFill>
              <a:srgbClr val="00a3a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800" spc="-1" strike="noStrike">
                <a:latin typeface="Calibri"/>
              </a:rPr>
              <a:t>Réservataires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188" name="Flèche : droite 11"/>
          <p:cNvSpPr/>
          <p:nvPr/>
        </p:nvSpPr>
        <p:spPr>
          <a:xfrm>
            <a:off x="13640760" y="3284640"/>
            <a:ext cx="2009160" cy="17650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7f1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9" name="ZoneTexte 12"/>
          <p:cNvSpPr/>
          <p:nvPr/>
        </p:nvSpPr>
        <p:spPr>
          <a:xfrm>
            <a:off x="13660920" y="3802680"/>
            <a:ext cx="1595880" cy="72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Calibri"/>
              </a:rPr>
              <a:t>Soutiennent la programmation de logements sociaux  </a:t>
            </a:r>
            <a:endParaRPr b="0" lang="fr-FR" sz="1400" spc="-1" strike="noStrike">
              <a:latin typeface="Arial"/>
            </a:endParaRPr>
          </a:p>
        </p:txBody>
      </p:sp>
      <p:pic>
        <p:nvPicPr>
          <p:cNvPr id="190" name="Image 25" descr=""/>
          <p:cNvPicPr/>
          <p:nvPr/>
        </p:nvPicPr>
        <p:blipFill>
          <a:blip r:embed="rId2"/>
          <a:srcRect l="0" t="0" r="0" b="14105"/>
          <a:stretch/>
        </p:blipFill>
        <p:spPr>
          <a:xfrm>
            <a:off x="17326440" y="3028320"/>
            <a:ext cx="1198800" cy="1029240"/>
          </a:xfrm>
          <a:prstGeom prst="rect">
            <a:avLst/>
          </a:prstGeom>
          <a:ln w="0">
            <a:noFill/>
          </a:ln>
        </p:spPr>
      </p:pic>
      <p:sp>
        <p:nvSpPr>
          <p:cNvPr id="191" name="Rectangle 26"/>
          <p:cNvSpPr/>
          <p:nvPr/>
        </p:nvSpPr>
        <p:spPr>
          <a:xfrm>
            <a:off x="16669440" y="3316680"/>
            <a:ext cx="101520" cy="878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2" name="Rectangle 27"/>
          <p:cNvSpPr/>
          <p:nvPr/>
        </p:nvSpPr>
        <p:spPr>
          <a:xfrm>
            <a:off x="16831080" y="3639600"/>
            <a:ext cx="101520" cy="878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3" name="Rectangle 28"/>
          <p:cNvSpPr/>
          <p:nvPr/>
        </p:nvSpPr>
        <p:spPr>
          <a:xfrm>
            <a:off x="17601120" y="3328920"/>
            <a:ext cx="101520" cy="878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4" name="Rectangle 29"/>
          <p:cNvSpPr/>
          <p:nvPr/>
        </p:nvSpPr>
        <p:spPr>
          <a:xfrm>
            <a:off x="17762400" y="3652200"/>
            <a:ext cx="101520" cy="878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6007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95" name="Image 1" descr=""/>
          <p:cNvPicPr/>
          <p:nvPr/>
        </p:nvPicPr>
        <p:blipFill>
          <a:blip r:embed="rId3"/>
          <a:stretch/>
        </p:blipFill>
        <p:spPr>
          <a:xfrm>
            <a:off x="533160" y="2739600"/>
            <a:ext cx="9937080" cy="2775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338d"/>
      </a:dk2>
      <a:lt2>
        <a:srgbClr val="005eb8"/>
      </a:lt2>
      <a:accent1>
        <a:srgbClr val="0091da"/>
      </a:accent1>
      <a:accent2>
        <a:srgbClr val="483698"/>
      </a:accent2>
      <a:accent3>
        <a:srgbClr val="470a68"/>
      </a:accent3>
      <a:accent4>
        <a:srgbClr val="6d2077"/>
      </a:accent4>
      <a:accent5>
        <a:srgbClr val="00a3a1"/>
      </a:accent5>
      <a:accent6>
        <a:srgbClr val="c6007e"/>
      </a:accent6>
      <a:hlink>
        <a:srgbClr val="0091da"/>
      </a:hlink>
      <a:folHlink>
        <a:srgbClr val="0091d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338d"/>
      </a:dk2>
      <a:lt2>
        <a:srgbClr val="005eb8"/>
      </a:lt2>
      <a:accent1>
        <a:srgbClr val="0091da"/>
      </a:accent1>
      <a:accent2>
        <a:srgbClr val="483698"/>
      </a:accent2>
      <a:accent3>
        <a:srgbClr val="470a68"/>
      </a:accent3>
      <a:accent4>
        <a:srgbClr val="6d2077"/>
      </a:accent4>
      <a:accent5>
        <a:srgbClr val="00a3a1"/>
      </a:accent5>
      <a:accent6>
        <a:srgbClr val="c6007e"/>
      </a:accent6>
      <a:hlink>
        <a:srgbClr val="0091da"/>
      </a:hlink>
      <a:folHlink>
        <a:srgbClr val="0091d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338d"/>
      </a:dk2>
      <a:lt2>
        <a:srgbClr val="005eb8"/>
      </a:lt2>
      <a:accent1>
        <a:srgbClr val="0091da"/>
      </a:accent1>
      <a:accent2>
        <a:srgbClr val="483698"/>
      </a:accent2>
      <a:accent3>
        <a:srgbClr val="470a68"/>
      </a:accent3>
      <a:accent4>
        <a:srgbClr val="6d2077"/>
      </a:accent4>
      <a:accent5>
        <a:srgbClr val="00a3a1"/>
      </a:accent5>
      <a:accent6>
        <a:srgbClr val="c6007e"/>
      </a:accent6>
      <a:hlink>
        <a:srgbClr val="0091da"/>
      </a:hlink>
      <a:folHlink>
        <a:srgbClr val="0091d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338d"/>
      </a:dk2>
      <a:lt2>
        <a:srgbClr val="005eb8"/>
      </a:lt2>
      <a:accent1>
        <a:srgbClr val="0091da"/>
      </a:accent1>
      <a:accent2>
        <a:srgbClr val="483698"/>
      </a:accent2>
      <a:accent3>
        <a:srgbClr val="470a68"/>
      </a:accent3>
      <a:accent4>
        <a:srgbClr val="6d2077"/>
      </a:accent4>
      <a:accent5>
        <a:srgbClr val="00a3a1"/>
      </a:accent5>
      <a:accent6>
        <a:srgbClr val="c6007e"/>
      </a:accent6>
      <a:hlink>
        <a:srgbClr val="0091da"/>
      </a:hlink>
      <a:folHlink>
        <a:srgbClr val="0091d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887E9A0C07A4439861BF73AAFA78EA" ma:contentTypeVersion="17" ma:contentTypeDescription="Create a new document." ma:contentTypeScope="" ma:versionID="1d2ac86390d673531a57673b3c3ecdf3">
  <xsd:schema xmlns:xsd="http://www.w3.org/2001/XMLSchema" xmlns:xs="http://www.w3.org/2001/XMLSchema" xmlns:p="http://schemas.microsoft.com/office/2006/metadata/properties" xmlns:ns2="7ad6e057-1c32-42d0-8f1b-f6f5586b1af1" xmlns:ns3="67409416-193a-48bd-bca6-e761ce4e5c54" xmlns:ns4="4243d5be-521d-4052-81ca-f0f31ea6f2da" targetNamespace="http://schemas.microsoft.com/office/2006/metadata/properties" ma:root="true" ma:fieldsID="a4f48d9035804db18d37c11108044f85" ns2:_="" ns3:_="" ns4:_="">
    <xsd:import namespace="7ad6e057-1c32-42d0-8f1b-f6f5586b1af1"/>
    <xsd:import namespace="67409416-193a-48bd-bca6-e761ce4e5c54"/>
    <xsd:import namespace="4243d5be-521d-4052-81ca-f0f31ea6f2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d6e057-1c32-42d0-8f1b-f6f5586b1a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883d318-f35c-4577-94aa-4c8e836d27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409416-193a-48bd-bca6-e761ce4e5c5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43d5be-521d-4052-81ca-f0f31ea6f2d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19a56432-5ec4-4be5-9b8e-9763a041b48c}" ma:internalName="TaxCatchAll" ma:showField="CatchAllData" ma:web="67409416-193a-48bd-bca6-e761ce4e5c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ad6e057-1c32-42d0-8f1b-f6f5586b1af1">
      <Terms xmlns="http://schemas.microsoft.com/office/infopath/2007/PartnerControls"/>
    </lcf76f155ced4ddcb4097134ff3c332f>
    <TaxCatchAll xmlns="4243d5be-521d-4052-81ca-f0f31ea6f2da" xsi:nil="true"/>
  </documentManagement>
</p:properties>
</file>

<file path=customXml/itemProps1.xml><?xml version="1.0" encoding="utf-8"?>
<ds:datastoreItem xmlns:ds="http://schemas.openxmlformats.org/officeDocument/2006/customXml" ds:itemID="{C00897F8-DBEA-4576-8241-085BD021B4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ED9F22-A813-4B2B-8567-C333D7AF2A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d6e057-1c32-42d0-8f1b-f6f5586b1af1"/>
    <ds:schemaRef ds:uri="67409416-193a-48bd-bca6-e761ce4e5c54"/>
    <ds:schemaRef ds:uri="4243d5be-521d-4052-81ca-f0f31ea6f2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D56CAA8-B5C7-4D36-BCB8-8BDDEBDBC6B1}">
  <ds:schemaRefs>
    <ds:schemaRef ds:uri="7ad6e057-1c32-42d0-8f1b-f6f5586b1af1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4243d5be-521d-4052-81ca-f0f31ea6f2da"/>
    <ds:schemaRef ds:uri="67409416-193a-48bd-bca6-e761ce4e5c54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4ed8881d-4062-46d6-b0ca-1cc939420954}" enabled="1" method="Privileged" siteId="{deff24bb-2089-4400-8c8e-f71e680378b2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FR-KPMG Report Standard Template</Template>
  <TotalTime>0</TotalTime>
  <Application>LibreOffice/7.2.7.2.M8$Windows_X86_64 LibreOffice_project/cf1bdbb7fdbe4cc2bde03370057fbbb79d316db5</Application>
  <AppVersion>15.0000</AppVersion>
  <Words>2136</Words>
  <Paragraphs>302</Paragraphs>
  <Company>KPMG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2023-10-13T16:40:32Z</dcterms:created>
  <dc:creator/>
  <dc:description/>
  <dc:language>fr-FR</dc:language>
  <cp:lastModifiedBy/>
  <cp:revision>1</cp:revision>
  <dc:subject/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0x01010011887E9A0C07A4439861BF73AAFA78EA</vt:lpwstr>
  </property>
  <property fmtid="{D5CDD505-2E9C-101B-9397-08002B2CF9AE}" pid="3" name="Created">
    <vt:filetime>2015-08-11T00:00:00Z</vt:filetime>
  </property>
  <property fmtid="{D5CDD505-2E9C-101B-9397-08002B2CF9AE}" pid="4" name="LastSaved">
    <vt:filetime>2015-08-11T00:00:00Z</vt:filetime>
  </property>
  <property fmtid="{D5CDD505-2E9C-101B-9397-08002B2CF9AE}" pid="5" name="MSIP_Label_4ed8881d-4062-46d6-b0ca-1cc939420954_ActionId">
    <vt:lpwstr>ff1710f4-bd45-4578-bec8-d7d798cdd0fc</vt:lpwstr>
  </property>
  <property fmtid="{D5CDD505-2E9C-101B-9397-08002B2CF9AE}" pid="6" name="MSIP_Label_4ed8881d-4062-46d6-b0ca-1cc939420954_ContentBits">
    <vt:lpwstr>0</vt:lpwstr>
  </property>
  <property fmtid="{D5CDD505-2E9C-101B-9397-08002B2CF9AE}" pid="7" name="MSIP_Label_4ed8881d-4062-46d6-b0ca-1cc939420954_Enabled">
    <vt:lpwstr>true</vt:lpwstr>
  </property>
  <property fmtid="{D5CDD505-2E9C-101B-9397-08002B2CF9AE}" pid="8" name="MSIP_Label_4ed8881d-4062-46d6-b0ca-1cc939420954_Method">
    <vt:lpwstr>Privileged</vt:lpwstr>
  </property>
  <property fmtid="{D5CDD505-2E9C-101B-9397-08002B2CF9AE}" pid="9" name="MSIP_Label_4ed8881d-4062-46d6-b0ca-1cc939420954_Name">
    <vt:lpwstr>Public</vt:lpwstr>
  </property>
  <property fmtid="{D5CDD505-2E9C-101B-9397-08002B2CF9AE}" pid="10" name="MSIP_Label_4ed8881d-4062-46d6-b0ca-1cc939420954_SetDate">
    <vt:lpwstr>2021-11-15T13:35:11Z</vt:lpwstr>
  </property>
  <property fmtid="{D5CDD505-2E9C-101B-9397-08002B2CF9AE}" pid="11" name="MSIP_Label_4ed8881d-4062-46d6-b0ca-1cc939420954_SiteId">
    <vt:lpwstr>deff24bb-2089-4400-8c8e-f71e680378b2</vt:lpwstr>
  </property>
  <property fmtid="{D5CDD505-2E9C-101B-9397-08002B2CF9AE}" pid="12" name="MediaServiceImageTags">
    <vt:lpwstr/>
  </property>
  <property fmtid="{D5CDD505-2E9C-101B-9397-08002B2CF9AE}" pid="13" name="Notes">
    <vt:i4>24</vt:i4>
  </property>
  <property fmtid="{D5CDD505-2E9C-101B-9397-08002B2CF9AE}" pid="14" name="PresentationFormat">
    <vt:lpwstr>Personnalisé</vt:lpwstr>
  </property>
  <property fmtid="{D5CDD505-2E9C-101B-9397-08002B2CF9AE}" pid="15" name="Slides">
    <vt:i4>27</vt:i4>
  </property>
</Properties>
</file>